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56" r:id="rId2"/>
    <p:sldId id="282" r:id="rId3"/>
    <p:sldId id="307" r:id="rId4"/>
    <p:sldId id="313" r:id="rId5"/>
    <p:sldId id="316" r:id="rId6"/>
    <p:sldId id="321" r:id="rId7"/>
    <p:sldId id="303" r:id="rId8"/>
    <p:sldId id="322" r:id="rId9"/>
    <p:sldId id="317" r:id="rId10"/>
    <p:sldId id="319" r:id="rId11"/>
    <p:sldId id="320" r:id="rId12"/>
    <p:sldId id="323" r:id="rId13"/>
    <p:sldId id="278" r:id="rId14"/>
    <p:sldId id="273" r:id="rId15"/>
    <p:sldId id="274" r:id="rId16"/>
    <p:sldId id="275" r:id="rId17"/>
    <p:sldId id="27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0" d="100"/>
          <a:sy n="90" d="100"/>
        </p:scale>
        <p:origin x="-114" y="-13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4"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2020-05-07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60ACAB6-06A0-453C-A925-AEEA3DA9F518}" type="slidenum">
              <a:rPr lang="en-CA" smtClean="0"/>
              <a:t>11</a:t>
            </a:fld>
            <a:endParaRPr lang="en-CA"/>
          </a:p>
        </p:txBody>
      </p:sp>
    </p:spTree>
    <p:extLst>
      <p:ext uri="{BB962C8B-B14F-4D97-AF65-F5344CB8AC3E}">
        <p14:creationId xmlns:p14="http://schemas.microsoft.com/office/powerpoint/2010/main" val="2294592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60ACAB6-06A0-453C-A925-AEEA3DA9F518}" type="slidenum">
              <a:rPr lang="en-CA" smtClean="0"/>
              <a:t>12</a:t>
            </a:fld>
            <a:endParaRPr lang="en-CA"/>
          </a:p>
        </p:txBody>
      </p:sp>
    </p:spTree>
    <p:extLst>
      <p:ext uri="{BB962C8B-B14F-4D97-AF65-F5344CB8AC3E}">
        <p14:creationId xmlns:p14="http://schemas.microsoft.com/office/powerpoint/2010/main" val="2294592417"/>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Subtraction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Subtraction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Subtraction of complex numbers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Subtraction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Subtraction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Subtraction of complex numbers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Subtraction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Subtraction of complex numbers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Subtraction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Subtraction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Subtraction of complex numbers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8.png"/><Relationship Id="rId2" Type="http://schemas.microsoft.com/office/2007/relationships/media" Target="../media/media11.wav"/><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2.wav"/><Relationship Id="rId7" Type="http://schemas.openxmlformats.org/officeDocument/2006/relationships/image" Target="../media/image25.png"/><Relationship Id="rId2" Type="http://schemas.microsoft.com/office/2007/relationships/media" Target="../media/media12.wav"/><Relationship Id="rId1" Type="http://schemas.openxmlformats.org/officeDocument/2006/relationships/tags" Target="../tags/tag10.xml"/><Relationship Id="rId6" Type="http://schemas.openxmlformats.org/officeDocument/2006/relationships/image" Target="../media/image24.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4.wav"/><Relationship Id="rId7" Type="http://schemas.openxmlformats.org/officeDocument/2006/relationships/image" Target="../media/image9.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wav"/><Relationship Id="rId9" Type="http://schemas.openxmlformats.org/officeDocument/2006/relationships/image" Target="../media/image10.wmf"/></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5.wav"/><Relationship Id="rId7" Type="http://schemas.openxmlformats.org/officeDocument/2006/relationships/image" Target="../media/image13.png"/><Relationship Id="rId2" Type="http://schemas.microsoft.com/office/2007/relationships/media" Target="../media/media5.wav"/><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7.wav"/><Relationship Id="rId7" Type="http://schemas.openxmlformats.org/officeDocument/2006/relationships/image" Target="../media/image16.wmf"/><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8.wmf"/><Relationship Id="rId5" Type="http://schemas.openxmlformats.org/officeDocument/2006/relationships/slideLayout" Target="../slideLayouts/slideLayout2.xml"/><Relationship Id="rId10" Type="http://schemas.openxmlformats.org/officeDocument/2006/relationships/oleObject" Target="../embeddings/oleObject5.bin"/><Relationship Id="rId4" Type="http://schemas.openxmlformats.org/officeDocument/2006/relationships/audio" Target="../media/media7.wav"/><Relationship Id="rId9" Type="http://schemas.openxmlformats.org/officeDocument/2006/relationships/image" Target="../media/image17.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22.wmf"/><Relationship Id="rId3" Type="http://schemas.microsoft.com/office/2007/relationships/media" Target="../media/media8.wav"/><Relationship Id="rId7" Type="http://schemas.openxmlformats.org/officeDocument/2006/relationships/image" Target="../media/image19.wmf"/><Relationship Id="rId12" Type="http://schemas.openxmlformats.org/officeDocument/2006/relationships/oleObject" Target="../embeddings/oleObject9.bin"/><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21.wmf"/><Relationship Id="rId5" Type="http://schemas.openxmlformats.org/officeDocument/2006/relationships/slideLayout" Target="../slideLayouts/slideLayout2.xml"/><Relationship Id="rId10" Type="http://schemas.openxmlformats.org/officeDocument/2006/relationships/oleObject" Target="../embeddings/oleObject8.bin"/><Relationship Id="rId4" Type="http://schemas.openxmlformats.org/officeDocument/2006/relationships/audio" Target="../media/media8.wav"/><Relationship Id="rId9" Type="http://schemas.openxmlformats.org/officeDocument/2006/relationships/image" Target="../media/image20.wmf"/><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1.6.8.3 Subtraction of complex numbers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065"/>
    </mc:Choice>
    <mc:Fallback>
      <p:transition spd="slow" advTm="9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Distance between complex numbers</a:t>
            </a:r>
            <a:endParaRPr lang="en-CA" i="1" dirty="0"/>
          </a:p>
        </p:txBody>
      </p:sp>
      <p:sp>
        <p:nvSpPr>
          <p:cNvPr id="3" name="Content Placeholder 2"/>
          <p:cNvSpPr>
            <a:spLocks noGrp="1"/>
          </p:cNvSpPr>
          <p:nvPr>
            <p:ph idx="1"/>
          </p:nvPr>
        </p:nvSpPr>
        <p:spPr>
          <a:xfrm>
            <a:off x="457200" y="1600200"/>
            <a:ext cx="8382000" cy="4525963"/>
          </a:xfrm>
        </p:spPr>
        <p:txBody>
          <a:bodyPr/>
          <a:lstStyle/>
          <a:p>
            <a:pPr marL="400050"/>
            <a:r>
              <a:rPr lang="en-US" dirty="0" smtClean="0"/>
              <a:t>We can also interpret |</a:t>
            </a:r>
            <a:r>
              <a:rPr lang="en-US" i="1" dirty="0" smtClean="0">
                <a:latin typeface="Times New Roman" panose="02020603050405020304" pitchFamily="18" charset="0"/>
              </a:rPr>
              <a:t>z </a:t>
            </a:r>
            <a:r>
              <a:rPr lang="en-US" i="1" dirty="0">
                <a:latin typeface="Times New Roman" panose="02020603050405020304" pitchFamily="18" charset="0"/>
              </a:rPr>
              <a:t>–</a:t>
            </a:r>
            <a:r>
              <a:rPr lang="en-US" dirty="0" smtClean="0">
                <a:latin typeface="Times New Roman" panose="02020603050405020304" pitchFamily="18" charset="0"/>
              </a:rPr>
              <a:t> </a:t>
            </a:r>
            <a:r>
              <a:rPr lang="en-US" i="1" dirty="0" smtClean="0">
                <a:latin typeface="Times New Roman" panose="02020603050405020304" pitchFamily="18" charset="0"/>
              </a:rPr>
              <a:t>w| </a:t>
            </a:r>
            <a:r>
              <a:rPr lang="en-US" dirty="0" smtClean="0"/>
              <a:t>to be the distance between</a:t>
            </a:r>
            <a:br>
              <a:rPr lang="en-US" dirty="0" smtClean="0"/>
            </a:br>
            <a:r>
              <a:rPr lang="en-US" dirty="0" smtClean="0"/>
              <a:t>two complex numbers</a:t>
            </a:r>
            <a:endParaRPr lang="en-US" dirty="0" smtClean="0">
              <a:latin typeface="Times New Roman" panose="02020603050405020304" pitchFamily="18" charset="0"/>
            </a:endParaRPr>
          </a:p>
          <a:p>
            <a:pPr marL="400050"/>
            <a:endParaRPr lang="en-US" dirty="0" smtClean="0"/>
          </a:p>
          <a:p>
            <a:pPr marL="400050"/>
            <a:r>
              <a:rPr lang="en-US" dirty="0" smtClean="0"/>
              <a:t>Properties for you to prove:</a:t>
            </a:r>
            <a:endParaRPr lang="en-US" dirty="0" smtClean="0"/>
          </a:p>
          <a:p>
            <a:pPr marL="914400" lvl="1" indent="-457200">
              <a:buFont typeface="+mj-lt"/>
              <a:buAutoNum type="arabicPeriod"/>
            </a:pP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w</a:t>
            </a:r>
            <a:r>
              <a:rPr lang="en-US" dirty="0" smtClean="0">
                <a:latin typeface="Times New Roman" panose="02020603050405020304" pitchFamily="18" charset="0"/>
              </a:rPr>
              <a:t>| </a:t>
            </a:r>
            <a:r>
              <a:rPr lang="en-CA" dirty="0" smtClean="0">
                <a:latin typeface="Times New Roman" panose="02020603050405020304" pitchFamily="18" charset="0"/>
              </a:rPr>
              <a:t>≥ 0</a:t>
            </a:r>
            <a:r>
              <a:rPr lang="en-CA" dirty="0" smtClean="0"/>
              <a:t>			The distance is non-negative</a:t>
            </a:r>
          </a:p>
          <a:p>
            <a:pPr marL="914400" lvl="1" indent="-457200">
              <a:buFont typeface="+mj-lt"/>
              <a:buAutoNum type="arabicPeriod"/>
            </a:pPr>
            <a:r>
              <a:rPr lang="en-US" dirty="0">
                <a:latin typeface="Times New Roman" panose="02020603050405020304" pitchFamily="18" charset="0"/>
              </a:rPr>
              <a:t>|</a:t>
            </a:r>
            <a:r>
              <a:rPr lang="en-US" i="1" dirty="0">
                <a:latin typeface="Times New Roman" panose="02020603050405020304" pitchFamily="18" charset="0"/>
              </a:rPr>
              <a:t>z</a:t>
            </a:r>
            <a:r>
              <a:rPr lang="en-US" dirty="0">
                <a:latin typeface="Times New Roman" panose="02020603050405020304" pitchFamily="18" charset="0"/>
              </a:rPr>
              <a:t> – </a:t>
            </a:r>
            <a:r>
              <a:rPr lang="en-US" i="1" dirty="0">
                <a:latin typeface="Times New Roman" panose="02020603050405020304" pitchFamily="18" charset="0"/>
              </a:rPr>
              <a:t>w</a:t>
            </a:r>
            <a:r>
              <a:rPr lang="en-US" dirty="0">
                <a:latin typeface="Times New Roman" panose="02020603050405020304" pitchFamily="18" charset="0"/>
              </a:rPr>
              <a:t>| </a:t>
            </a:r>
            <a:r>
              <a:rPr lang="en-CA" dirty="0" smtClean="0">
                <a:latin typeface="Times New Roman" panose="02020603050405020304" pitchFamily="18" charset="0"/>
              </a:rPr>
              <a:t>= </a:t>
            </a:r>
            <a:r>
              <a:rPr lang="en-US" dirty="0" smtClean="0">
                <a:latin typeface="Times New Roman" panose="02020603050405020304" pitchFamily="18" charset="0"/>
              </a:rPr>
              <a:t>|</a:t>
            </a:r>
            <a:r>
              <a:rPr lang="en-US" i="1" dirty="0" smtClean="0">
                <a:latin typeface="Times New Roman" panose="02020603050405020304" pitchFamily="18" charset="0"/>
              </a:rPr>
              <a:t>w</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Times New Roman" panose="02020603050405020304" pitchFamily="18" charset="0"/>
              </a:rPr>
              <a:t>z</a:t>
            </a:r>
            <a:r>
              <a:rPr lang="en-US" dirty="0" smtClean="0">
                <a:latin typeface="Times New Roman" panose="02020603050405020304" pitchFamily="18" charset="0"/>
              </a:rPr>
              <a:t>|</a:t>
            </a:r>
            <a:r>
              <a:rPr lang="en-US" dirty="0" smtClean="0"/>
              <a:t>			The distance from </a:t>
            </a:r>
            <a:r>
              <a:rPr lang="en-US" i="1" dirty="0" smtClean="0">
                <a:latin typeface="Times New Roman" panose="02020603050405020304" pitchFamily="18" charset="0"/>
              </a:rPr>
              <a:t>z</a:t>
            </a:r>
            <a:r>
              <a:rPr lang="en-US" dirty="0" smtClean="0"/>
              <a:t> to </a:t>
            </a:r>
            <a:r>
              <a:rPr lang="en-US" i="1" dirty="0" smtClean="0">
                <a:latin typeface="Times New Roman" panose="02020603050405020304" pitchFamily="18" charset="0"/>
              </a:rPr>
              <a:t>w</a:t>
            </a:r>
            <a:r>
              <a:rPr lang="en-US" dirty="0" smtClean="0"/>
              <a:t> equals</a:t>
            </a:r>
            <a:br>
              <a:rPr lang="en-US" dirty="0" smtClean="0"/>
            </a:br>
            <a:r>
              <a:rPr lang="en-US" dirty="0" smtClean="0"/>
              <a:t>				the distance from </a:t>
            </a:r>
            <a:r>
              <a:rPr lang="en-US" i="1" dirty="0" smtClean="0">
                <a:latin typeface="Times New Roman" panose="02020603050405020304" pitchFamily="18" charset="0"/>
              </a:rPr>
              <a:t>w</a:t>
            </a:r>
            <a:r>
              <a:rPr lang="en-US" dirty="0" smtClean="0"/>
              <a:t> to </a:t>
            </a:r>
            <a:r>
              <a:rPr lang="en-US" i="1" dirty="0" smtClean="0">
                <a:latin typeface="Times New Roman" panose="02020603050405020304" pitchFamily="18" charset="0"/>
              </a:rPr>
              <a:t>z</a:t>
            </a:r>
            <a:endParaRPr lang="en-US" dirty="0" smtClean="0">
              <a:latin typeface="Times New Roman" panose="02020603050405020304" pitchFamily="18" charset="0"/>
            </a:endParaRPr>
          </a:p>
          <a:p>
            <a:pPr marL="914400" lvl="1" indent="-457200">
              <a:buFont typeface="+mj-lt"/>
              <a:buAutoNum type="arabicPeriod"/>
            </a:pPr>
            <a:r>
              <a:rPr lang="en-US" dirty="0">
                <a:latin typeface="Times New Roman" panose="02020603050405020304" pitchFamily="18" charset="0"/>
              </a:rPr>
              <a:t>|</a:t>
            </a:r>
            <a:r>
              <a:rPr lang="en-US" i="1" dirty="0">
                <a:latin typeface="Times New Roman" panose="02020603050405020304" pitchFamily="18" charset="0"/>
              </a:rPr>
              <a:t>z</a:t>
            </a:r>
            <a:r>
              <a:rPr lang="en-US" dirty="0">
                <a:latin typeface="Times New Roman" panose="02020603050405020304" pitchFamily="18" charset="0"/>
              </a:rPr>
              <a:t> – </a:t>
            </a:r>
            <a:r>
              <a:rPr lang="en-US" i="1" dirty="0">
                <a:latin typeface="Times New Roman" panose="02020603050405020304" pitchFamily="18" charset="0"/>
              </a:rPr>
              <a:t>w</a:t>
            </a:r>
            <a:r>
              <a:rPr lang="en-US" dirty="0">
                <a:latin typeface="Times New Roman" panose="02020603050405020304" pitchFamily="18" charset="0"/>
              </a:rPr>
              <a:t>| </a:t>
            </a:r>
            <a:r>
              <a:rPr lang="en-CA" dirty="0" smtClean="0">
                <a:latin typeface="Times New Roman" panose="02020603050405020304" pitchFamily="18" charset="0"/>
              </a:rPr>
              <a:t>= 0</a:t>
            </a:r>
            <a:r>
              <a:rPr lang="en-CA" dirty="0" smtClean="0"/>
              <a:t> if and only if </a:t>
            </a:r>
            <a:r>
              <a:rPr lang="en-CA" i="1" dirty="0" smtClean="0">
                <a:latin typeface="Times New Roman" panose="02020603050405020304" pitchFamily="18" charset="0"/>
              </a:rPr>
              <a:t>z</a:t>
            </a:r>
            <a:r>
              <a:rPr lang="en-CA" dirty="0" smtClean="0">
                <a:latin typeface="Times New Roman" panose="02020603050405020304" pitchFamily="18" charset="0"/>
              </a:rPr>
              <a:t> = </a:t>
            </a:r>
            <a:r>
              <a:rPr lang="en-CA" i="1" dirty="0" smtClean="0">
                <a:latin typeface="Times New Roman" panose="02020603050405020304" pitchFamily="18" charset="0"/>
              </a:rPr>
              <a:t>w</a:t>
            </a:r>
          </a:p>
          <a:p>
            <a:pPr marL="914400" lvl="1" indent="-457200">
              <a:buFont typeface="+mj-lt"/>
              <a:buAutoNum type="arabicPeriod"/>
            </a:pPr>
            <a:r>
              <a:rPr lang="en-US" dirty="0" smtClean="0">
                <a:latin typeface="Times New Roman" panose="02020603050405020304" pitchFamily="18" charset="0"/>
              </a:rPr>
              <a:t>|</a:t>
            </a:r>
            <a:r>
              <a:rPr lang="en-US" i="1" dirty="0" smtClean="0">
                <a:latin typeface="Symbol" panose="05050102010706020507" pitchFamily="18" charset="2"/>
              </a:rPr>
              <a:t>g </a:t>
            </a:r>
            <a:r>
              <a:rPr lang="en-US" i="1" dirty="0" smtClean="0">
                <a:latin typeface="Times New Roman" panose="02020603050405020304" pitchFamily="18" charset="0"/>
              </a:rPr>
              <a:t>z</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Symbol" panose="05050102010706020507" pitchFamily="18" charset="2"/>
              </a:rPr>
              <a:t>g </a:t>
            </a:r>
            <a:r>
              <a:rPr lang="en-US" i="1" dirty="0" smtClean="0">
                <a:latin typeface="Times New Roman" panose="02020603050405020304" pitchFamily="18" charset="0"/>
              </a:rPr>
              <a:t>w</a:t>
            </a:r>
            <a:r>
              <a:rPr lang="en-US" dirty="0">
                <a:latin typeface="Times New Roman" panose="02020603050405020304" pitchFamily="18" charset="0"/>
              </a:rPr>
              <a:t>| </a:t>
            </a:r>
            <a:r>
              <a:rPr lang="en-CA" dirty="0" smtClean="0">
                <a:latin typeface="Times New Roman" panose="02020603050405020304" pitchFamily="18" charset="0"/>
              </a:rPr>
              <a:t>= </a:t>
            </a:r>
            <a:r>
              <a:rPr lang="en-US" dirty="0" smtClean="0">
                <a:latin typeface="Times New Roman" panose="02020603050405020304" pitchFamily="18" charset="0"/>
              </a:rPr>
              <a:t>|</a:t>
            </a:r>
            <a:r>
              <a:rPr lang="en-US" i="1" dirty="0" smtClean="0">
                <a:latin typeface="Symbol" panose="05050102010706020507" pitchFamily="18" charset="2"/>
              </a:rPr>
              <a:t>g </a:t>
            </a:r>
            <a:r>
              <a:rPr lang="en-US" dirty="0" smtClean="0">
                <a:latin typeface="Symbol" panose="05050102010706020507" pitchFamily="18" charset="2"/>
              </a:rPr>
              <a:t>||</a:t>
            </a:r>
            <a:r>
              <a:rPr lang="en-US" i="1" dirty="0" smtClean="0">
                <a:latin typeface="Times New Roman" panose="02020603050405020304" pitchFamily="18" charset="0"/>
              </a:rPr>
              <a:t>z</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Times New Roman" panose="02020603050405020304" pitchFamily="18" charset="0"/>
              </a:rPr>
              <a:t>w</a:t>
            </a:r>
            <a:r>
              <a:rPr lang="en-US" dirty="0" smtClean="0">
                <a:latin typeface="Times New Roman" panose="02020603050405020304" pitchFamily="18" charset="0"/>
              </a:rPr>
              <a:t>|		Multiplying both </a:t>
            </a:r>
            <a:r>
              <a:rPr lang="en-US" i="1" dirty="0" smtClean="0">
                <a:latin typeface="Times New Roman" panose="02020603050405020304" pitchFamily="18" charset="0"/>
              </a:rPr>
              <a:t>z</a:t>
            </a:r>
            <a:r>
              <a:rPr lang="en-US" dirty="0" smtClean="0">
                <a:latin typeface="Times New Roman" panose="02020603050405020304" pitchFamily="18" charset="0"/>
              </a:rPr>
              <a:t> and </a:t>
            </a:r>
            <a:r>
              <a:rPr lang="en-US" i="1" dirty="0" smtClean="0">
                <a:latin typeface="Times New Roman" panose="02020603050405020304" pitchFamily="18" charset="0"/>
              </a:rPr>
              <a:t>w</a:t>
            </a:r>
            <a:r>
              <a:rPr lang="en-US" dirty="0" smtClean="0">
                <a:latin typeface="Times New Roman" panose="02020603050405020304" pitchFamily="18" charset="0"/>
              </a:rPr>
              <a:t/>
            </a:r>
            <a:br>
              <a:rPr lang="en-US" dirty="0" smtClean="0">
                <a:latin typeface="Times New Roman" panose="02020603050405020304" pitchFamily="18" charset="0"/>
              </a:rPr>
            </a:br>
            <a:r>
              <a:rPr lang="en-US" dirty="0" smtClean="0">
                <a:latin typeface="Times New Roman" panose="02020603050405020304" pitchFamily="18" charset="0"/>
              </a:rPr>
              <a:t>				by a real number </a:t>
            </a:r>
            <a:r>
              <a:rPr lang="en-US" i="1" dirty="0" smtClean="0">
                <a:latin typeface="Symbol" panose="05050102010706020507" pitchFamily="18" charset="2"/>
              </a:rPr>
              <a:t>g</a:t>
            </a:r>
            <a:r>
              <a:rPr lang="en-US" dirty="0" smtClean="0">
                <a:latin typeface="Times New Roman" panose="02020603050405020304" pitchFamily="18" charset="0"/>
              </a:rPr>
              <a:t> scales					the distance by </a:t>
            </a:r>
            <a:r>
              <a:rPr lang="en-US" dirty="0">
                <a:latin typeface="Times New Roman" panose="02020603050405020304" pitchFamily="18" charset="0"/>
              </a:rPr>
              <a:t>|</a:t>
            </a:r>
            <a:r>
              <a:rPr lang="en-US" i="1" dirty="0">
                <a:latin typeface="Symbol" panose="05050102010706020507" pitchFamily="18" charset="2"/>
              </a:rPr>
              <a:t>g </a:t>
            </a:r>
            <a:r>
              <a:rPr lang="en-US" dirty="0">
                <a:latin typeface="Symbol" panose="05050102010706020507" pitchFamily="18" charset="2"/>
              </a:rPr>
              <a:t>|</a:t>
            </a:r>
            <a:endParaRPr lang="en-US" dirty="0">
              <a:latin typeface="Times New Roman" panose="02020603050405020304" pitchFamily="18" charset="0"/>
            </a:endParaRPr>
          </a:p>
          <a:p>
            <a:pPr marL="914400" lvl="1" indent="-457200">
              <a:buFont typeface="+mj-lt"/>
              <a:buAutoNum type="arabicPeriod"/>
            </a:pP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Subtraction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10</a:t>
            </a:fld>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21756796"/>
      </p:ext>
    </p:extLst>
  </p:cSld>
  <p:clrMapOvr>
    <a:masterClrMapping/>
  </p:clrMapOvr>
  <mc:AlternateContent xmlns:mc="http://schemas.openxmlformats.org/markup-compatibility/2006">
    <mc:Choice xmlns:p14="http://schemas.microsoft.com/office/powerpoint/2010/main" Requires="p14">
      <p:transition spd="slow" p14:dur="2000" advTm="61701"/>
    </mc:Choice>
    <mc:Fallback>
      <p:transition spd="slow" advTm="61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Distance between complex numbers</a:t>
            </a:r>
            <a:endParaRPr lang="en-CA" i="1" dirty="0"/>
          </a:p>
        </p:txBody>
      </p:sp>
      <p:sp>
        <p:nvSpPr>
          <p:cNvPr id="3" name="Content Placeholder 2"/>
          <p:cNvSpPr>
            <a:spLocks noGrp="1"/>
          </p:cNvSpPr>
          <p:nvPr>
            <p:ph idx="1"/>
          </p:nvPr>
        </p:nvSpPr>
        <p:spPr/>
        <p:txBody>
          <a:bodyPr/>
          <a:lstStyle/>
          <a:p>
            <a:pPr marL="400050"/>
            <a:r>
              <a:rPr lang="en-US" dirty="0" smtClean="0"/>
              <a:t>In our geometric interpretation of complex numbers,</a:t>
            </a:r>
          </a:p>
          <a:p>
            <a:pPr marL="57150" indent="0">
              <a:buNone/>
            </a:pPr>
            <a:r>
              <a:rPr lang="en-US" dirty="0"/>
              <a:t>	</a:t>
            </a:r>
            <a:r>
              <a:rPr lang="en-US" dirty="0" smtClean="0"/>
              <a:t>we see that </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w</a:t>
            </a:r>
            <a:r>
              <a:rPr lang="en-US" dirty="0" smtClean="0">
                <a:latin typeface="Times New Roman" panose="02020603050405020304" pitchFamily="18" charset="0"/>
              </a:rPr>
              <a:t>| </a:t>
            </a:r>
            <a:r>
              <a:rPr lang="en-US" dirty="0" smtClean="0"/>
              <a:t>is reasonably interpreted as the distance</a:t>
            </a: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Subtraction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11</a:t>
            </a:fld>
            <a:endParaRPr lang="en-CA" dirty="0"/>
          </a:p>
        </p:txBody>
      </p:sp>
      <p:pic>
        <p:nvPicPr>
          <p:cNvPr id="29698" name="Picture 2" descr="C:\Users\Douglas\Desktop\z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229350"/>
            <a:ext cx="3456438" cy="309525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5082641"/>
      </p:ext>
    </p:extLst>
  </p:cSld>
  <p:clrMapOvr>
    <a:masterClrMapping/>
  </p:clrMapOvr>
  <mc:AlternateContent xmlns:mc="http://schemas.openxmlformats.org/markup-compatibility/2006">
    <mc:Choice xmlns:p14="http://schemas.microsoft.com/office/powerpoint/2010/main" Requires="p14">
      <p:transition spd="slow" p14:dur="2000" advTm="18857"/>
    </mc:Choice>
    <mc:Fallback>
      <p:transition spd="slow" advTm="18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Douglas\Desktop\z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3238529"/>
            <a:ext cx="3671324" cy="3456438"/>
          </a:xfrm>
          <a:prstGeom prst="rect">
            <a:avLst/>
          </a:prstGeom>
          <a:noFill/>
          <a:extLst>
            <a:ext uri="{909E8E84-426E-40DD-AFC4-6F175D3DCCD1}">
              <a14:hiddenFill xmlns:a14="http://schemas.microsoft.com/office/drawing/2010/main">
                <a:solidFill>
                  <a:srgbClr val="FFFFFF"/>
                </a:solidFill>
              </a14:hiddenFill>
            </a:ext>
          </a:extLst>
        </p:spPr>
      </p:pic>
      <p:pic>
        <p:nvPicPr>
          <p:cNvPr id="32771" name="Picture 3" descr="C:\Users\Douglas\Desktop\z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243846"/>
            <a:ext cx="3671324" cy="3456438"/>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C:\Users\Douglas\Desktop\z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3238529"/>
            <a:ext cx="3671324" cy="34564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Distance between complex numbers</a:t>
            </a:r>
            <a:endParaRPr lang="en-CA" i="1" dirty="0"/>
          </a:p>
        </p:txBody>
      </p:sp>
      <p:sp>
        <p:nvSpPr>
          <p:cNvPr id="3" name="Content Placeholder 2"/>
          <p:cNvSpPr>
            <a:spLocks noGrp="1"/>
          </p:cNvSpPr>
          <p:nvPr>
            <p:ph idx="1"/>
          </p:nvPr>
        </p:nvSpPr>
        <p:spPr/>
        <p:txBody>
          <a:bodyPr/>
          <a:lstStyle/>
          <a:p>
            <a:pPr marL="400050"/>
            <a:r>
              <a:rPr lang="en-US" dirty="0" smtClean="0"/>
              <a:t>Let’s also look the property </a:t>
            </a:r>
            <a:r>
              <a:rPr lang="en-US" dirty="0">
                <a:latin typeface="Times New Roman" panose="02020603050405020304" pitchFamily="18" charset="0"/>
              </a:rPr>
              <a:t>|</a:t>
            </a:r>
            <a:r>
              <a:rPr lang="en-US" i="1" dirty="0">
                <a:latin typeface="Symbol" panose="05050102010706020507" pitchFamily="18" charset="2"/>
              </a:rPr>
              <a:t>g </a:t>
            </a:r>
            <a:r>
              <a:rPr lang="en-US" i="1" dirty="0">
                <a:latin typeface="Times New Roman" panose="02020603050405020304" pitchFamily="18" charset="0"/>
              </a:rPr>
              <a:t>z</a:t>
            </a:r>
            <a:r>
              <a:rPr lang="en-US" dirty="0">
                <a:latin typeface="Times New Roman" panose="02020603050405020304" pitchFamily="18" charset="0"/>
              </a:rPr>
              <a:t> – </a:t>
            </a:r>
            <a:r>
              <a:rPr lang="en-US" i="1" dirty="0">
                <a:latin typeface="Symbol" panose="05050102010706020507" pitchFamily="18" charset="2"/>
              </a:rPr>
              <a:t>g </a:t>
            </a:r>
            <a:r>
              <a:rPr lang="en-US" i="1" dirty="0">
                <a:latin typeface="Times New Roman" panose="02020603050405020304" pitchFamily="18" charset="0"/>
              </a:rPr>
              <a:t>w</a:t>
            </a:r>
            <a:r>
              <a:rPr lang="en-US" dirty="0">
                <a:latin typeface="Times New Roman" panose="02020603050405020304" pitchFamily="18" charset="0"/>
              </a:rPr>
              <a:t>| </a:t>
            </a:r>
            <a:r>
              <a:rPr lang="en-CA" dirty="0">
                <a:latin typeface="Times New Roman" panose="02020603050405020304" pitchFamily="18" charset="0"/>
              </a:rPr>
              <a:t>= </a:t>
            </a:r>
            <a:r>
              <a:rPr lang="en-US" dirty="0">
                <a:latin typeface="Times New Roman" panose="02020603050405020304" pitchFamily="18" charset="0"/>
              </a:rPr>
              <a:t>|</a:t>
            </a:r>
            <a:r>
              <a:rPr lang="en-US" i="1" dirty="0">
                <a:latin typeface="Symbol" panose="05050102010706020507" pitchFamily="18" charset="2"/>
              </a:rPr>
              <a:t>g </a:t>
            </a:r>
            <a:r>
              <a:rPr lang="en-US" dirty="0">
                <a:latin typeface="Symbol" panose="05050102010706020507" pitchFamily="18" charset="2"/>
              </a:rPr>
              <a:t>||</a:t>
            </a:r>
            <a:r>
              <a:rPr lang="en-US" i="1" dirty="0">
                <a:latin typeface="Times New Roman" panose="02020603050405020304" pitchFamily="18" charset="0"/>
              </a:rPr>
              <a:t>z</a:t>
            </a:r>
            <a:r>
              <a:rPr lang="en-US" dirty="0">
                <a:latin typeface="Times New Roman" panose="02020603050405020304" pitchFamily="18" charset="0"/>
              </a:rPr>
              <a:t> – </a:t>
            </a:r>
            <a:r>
              <a:rPr lang="en-US" i="1" dirty="0">
                <a:latin typeface="Times New Roman" panose="02020603050405020304" pitchFamily="18" charset="0"/>
              </a:rPr>
              <a:t>w</a:t>
            </a:r>
            <a:r>
              <a:rPr lang="en-US" dirty="0">
                <a:latin typeface="Times New Roman" panose="02020603050405020304" pitchFamily="18" charset="0"/>
              </a:rPr>
              <a:t>|</a:t>
            </a:r>
            <a:r>
              <a:rPr lang="en-US" dirty="0" smtClean="0"/>
              <a:t> visually:</a:t>
            </a:r>
          </a:p>
          <a:p>
            <a:pPr marL="800100" lvl="1"/>
            <a:r>
              <a:rPr lang="en-US" dirty="0" smtClean="0"/>
              <a:t>Here are </a:t>
            </a:r>
            <a:r>
              <a:rPr lang="en-US" i="1" dirty="0" smtClean="0">
                <a:latin typeface="Times New Roman" panose="02020603050405020304" pitchFamily="18" charset="0"/>
              </a:rPr>
              <a:t>z</a:t>
            </a:r>
            <a:r>
              <a:rPr lang="en-US" dirty="0" smtClean="0"/>
              <a:t> and </a:t>
            </a:r>
            <a:r>
              <a:rPr lang="en-US" i="1" dirty="0" smtClean="0">
                <a:latin typeface="Times New Roman" panose="02020603050405020304" pitchFamily="18" charset="0"/>
              </a:rPr>
              <a:t>w</a:t>
            </a:r>
            <a:r>
              <a:rPr lang="en-US" dirty="0" smtClean="0"/>
              <a:t> with the distance </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w</a:t>
            </a:r>
            <a:r>
              <a:rPr lang="en-US" dirty="0" smtClean="0">
                <a:latin typeface="Times New Roman" panose="02020603050405020304" pitchFamily="18" charset="0"/>
              </a:rPr>
              <a:t>|</a:t>
            </a:r>
            <a:endParaRPr lang="en-US" dirty="0">
              <a:latin typeface="Times New Roman" panose="02020603050405020304" pitchFamily="18" charset="0"/>
            </a:endParaRPr>
          </a:p>
          <a:p>
            <a:pPr marL="800100" lvl="1"/>
            <a:r>
              <a:rPr lang="en-US" dirty="0"/>
              <a:t>Here are </a:t>
            </a:r>
            <a:r>
              <a:rPr lang="en-US" dirty="0" smtClean="0">
                <a:latin typeface="Symbol" panose="05050102010706020507" pitchFamily="18" charset="2"/>
              </a:rPr>
              <a:t>2</a:t>
            </a:r>
            <a:r>
              <a:rPr lang="en-US" i="1" dirty="0" smtClean="0">
                <a:latin typeface="Times New Roman" panose="02020603050405020304" pitchFamily="18" charset="0"/>
              </a:rPr>
              <a:t>z</a:t>
            </a:r>
            <a:r>
              <a:rPr lang="en-US" dirty="0" smtClean="0"/>
              <a:t> </a:t>
            </a:r>
            <a:r>
              <a:rPr lang="en-US" dirty="0"/>
              <a:t>and </a:t>
            </a:r>
            <a:r>
              <a:rPr lang="en-US" dirty="0">
                <a:latin typeface="Symbol" panose="05050102010706020507" pitchFamily="18" charset="2"/>
              </a:rPr>
              <a:t>2</a:t>
            </a:r>
            <a:r>
              <a:rPr lang="en-US" i="1" dirty="0" smtClean="0">
                <a:latin typeface="Times New Roman" panose="02020603050405020304" pitchFamily="18" charset="0"/>
              </a:rPr>
              <a:t>w</a:t>
            </a:r>
            <a:r>
              <a:rPr lang="en-US" dirty="0" smtClean="0"/>
              <a:t> </a:t>
            </a:r>
            <a:r>
              <a:rPr lang="en-US" dirty="0"/>
              <a:t>with the distance </a:t>
            </a:r>
            <a:r>
              <a:rPr lang="en-US" dirty="0">
                <a:latin typeface="Symbol" panose="05050102010706020507" pitchFamily="18" charset="2"/>
              </a:rPr>
              <a:t>2</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w</a:t>
            </a:r>
            <a:r>
              <a:rPr lang="en-US" dirty="0">
                <a:latin typeface="Times New Roman" panose="02020603050405020304" pitchFamily="18" charset="0"/>
              </a:rPr>
              <a:t>|</a:t>
            </a:r>
          </a:p>
          <a:p>
            <a:pPr marL="800100" lvl="1"/>
            <a:r>
              <a:rPr lang="en-US" dirty="0"/>
              <a:t>Here are </a:t>
            </a:r>
            <a:r>
              <a:rPr lang="en-US" dirty="0" smtClean="0">
                <a:latin typeface="Symbol" panose="05050102010706020507" pitchFamily="18" charset="2"/>
              </a:rPr>
              <a:t>-0.8</a:t>
            </a:r>
            <a:r>
              <a:rPr lang="en-US" i="1" dirty="0" smtClean="0">
                <a:latin typeface="Times New Roman" panose="02020603050405020304" pitchFamily="18" charset="0"/>
              </a:rPr>
              <a:t>z</a:t>
            </a:r>
            <a:r>
              <a:rPr lang="en-US" dirty="0" smtClean="0"/>
              <a:t> </a:t>
            </a:r>
            <a:r>
              <a:rPr lang="en-US" dirty="0"/>
              <a:t>and </a:t>
            </a:r>
            <a:r>
              <a:rPr lang="en-US" dirty="0">
                <a:latin typeface="Symbol" panose="05050102010706020507" pitchFamily="18" charset="2"/>
              </a:rPr>
              <a:t>-0.8</a:t>
            </a:r>
            <a:r>
              <a:rPr lang="en-US" i="1" dirty="0" smtClean="0">
                <a:latin typeface="Times New Roman" panose="02020603050405020304" pitchFamily="18" charset="0"/>
              </a:rPr>
              <a:t>w</a:t>
            </a:r>
            <a:r>
              <a:rPr lang="en-US" dirty="0" smtClean="0"/>
              <a:t> </a:t>
            </a:r>
            <a:r>
              <a:rPr lang="en-US" dirty="0"/>
              <a:t>with the distance </a:t>
            </a:r>
            <a:r>
              <a:rPr lang="en-US" dirty="0" smtClean="0">
                <a:latin typeface="Symbol" panose="05050102010706020507" pitchFamily="18" charset="2"/>
              </a:rPr>
              <a:t>0.8</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w</a:t>
            </a:r>
            <a:r>
              <a:rPr lang="en-US" dirty="0">
                <a:latin typeface="Times New Roman" panose="02020603050405020304" pitchFamily="18" charset="0"/>
              </a:rPr>
              <a:t>|</a:t>
            </a:r>
          </a:p>
          <a:p>
            <a:pPr marL="514350" lvl="1" indent="0">
              <a:buNone/>
            </a:pPr>
            <a:endParaRPr lang="en-US" dirty="0" smtClean="0">
              <a:latin typeface="Times New Roman" panose="02020603050405020304" pitchFamily="18" charset="0"/>
            </a:endParaRPr>
          </a:p>
          <a:p>
            <a:pPr marL="57150" indent="0">
              <a:buNone/>
            </a:pPr>
            <a:r>
              <a:rPr lang="en-US" dirty="0" smtClean="0"/>
              <a:t>	</a:t>
            </a: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Subtraction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12</a:t>
            </a:fld>
            <a:endParaRPr lang="en-CA"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92247172"/>
      </p:ext>
    </p:extLst>
  </p:cSld>
  <p:clrMapOvr>
    <a:masterClrMapping/>
  </p:clrMapOvr>
  <mc:AlternateContent xmlns:mc="http://schemas.openxmlformats.org/markup-compatibility/2006">
    <mc:Choice xmlns:p14="http://schemas.microsoft.com/office/powerpoint/2010/main" Requires="p14">
      <p:transition spd="slow" p14:dur="2000" advTm="43884"/>
    </mc:Choice>
    <mc:Fallback>
      <p:transition spd="slow" advTm="43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we’ve introduced </a:t>
            </a:r>
            <a:r>
              <a:rPr lang="en-US" dirty="0" smtClean="0"/>
              <a:t>the subtraction of complex numbers</a:t>
            </a:r>
            <a:endParaRPr lang="en-US" i="1" dirty="0" smtClean="0"/>
          </a:p>
          <a:p>
            <a:pPr lvl="1"/>
            <a:r>
              <a:rPr lang="en-US" dirty="0" smtClean="0"/>
              <a:t>We defined </a:t>
            </a:r>
            <a:r>
              <a:rPr lang="en-US" i="1" dirty="0" smtClean="0">
                <a:latin typeface="Times New Roman" panose="02020603050405020304" pitchFamily="18" charset="0"/>
              </a:rPr>
              <a:t>z </a:t>
            </a:r>
            <a:r>
              <a:rPr lang="en-US" dirty="0" smtClean="0">
                <a:latin typeface="Times New Roman" panose="02020603050405020304" pitchFamily="18" charset="0"/>
              </a:rPr>
              <a:t>– </a:t>
            </a:r>
            <a:r>
              <a:rPr lang="en-US" i="1" dirty="0" smtClean="0">
                <a:latin typeface="Times New Roman" panose="02020603050405020304" pitchFamily="18" charset="0"/>
              </a:rPr>
              <a:t>w</a:t>
            </a:r>
            <a:r>
              <a:rPr lang="en-US" dirty="0" smtClean="0"/>
              <a:t> so that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w</a:t>
            </a:r>
            <a:r>
              <a:rPr lang="en-US" dirty="0" smtClean="0">
                <a:latin typeface="Times New Roman" panose="02020603050405020304" pitchFamily="18" charset="0"/>
              </a:rPr>
              <a:t>) = </a:t>
            </a:r>
            <a:r>
              <a:rPr lang="en-US" i="1" dirty="0" smtClean="0">
                <a:latin typeface="Times New Roman" panose="02020603050405020304" pitchFamily="18" charset="0"/>
              </a:rPr>
              <a:t>z</a:t>
            </a:r>
            <a:r>
              <a:rPr lang="en-US" dirty="0" smtClean="0">
                <a:latin typeface="Times New Roman" panose="02020603050405020304" pitchFamily="18" charset="0"/>
              </a:rPr>
              <a:t> + (–1)</a:t>
            </a:r>
            <a:r>
              <a:rPr lang="en-US" i="1" dirty="0" smtClean="0">
                <a:latin typeface="Times New Roman" panose="02020603050405020304" pitchFamily="18" charset="0"/>
              </a:rPr>
              <a:t>w</a:t>
            </a:r>
            <a:endParaRPr lang="en-US" dirty="0" smtClean="0">
              <a:latin typeface="Times New Roman" panose="02020603050405020304" pitchFamily="18" charset="0"/>
            </a:endParaRPr>
          </a:p>
          <a:p>
            <a:pPr lvl="1"/>
            <a:r>
              <a:rPr lang="en-US" dirty="0" smtClean="0"/>
              <a:t>Observed that subtraction is not commutative</a:t>
            </a:r>
            <a:endParaRPr lang="en-US" dirty="0" smtClean="0">
              <a:latin typeface="Times New Roman" panose="02020603050405020304" pitchFamily="18" charset="0"/>
            </a:endParaRPr>
          </a:p>
          <a:p>
            <a:pPr lvl="1"/>
            <a:r>
              <a:rPr lang="en-US" dirty="0" smtClean="0"/>
              <a:t>We looked at a few other properties</a:t>
            </a:r>
            <a:endParaRPr lang="en-US" dirty="0" smtClean="0">
              <a:latin typeface="Times New Roman" panose="02020603050405020304" pitchFamily="18" charset="0"/>
            </a:endParaRPr>
          </a:p>
          <a:p>
            <a:pPr lvl="1"/>
            <a:r>
              <a:rPr lang="en-US" dirty="0" smtClean="0"/>
              <a:t>Interpreted </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w</a:t>
            </a:r>
            <a:r>
              <a:rPr lang="en-US" dirty="0" smtClean="0">
                <a:latin typeface="Times New Roman" panose="02020603050405020304" pitchFamily="18" charset="0"/>
              </a:rPr>
              <a:t>|</a:t>
            </a:r>
            <a:r>
              <a:rPr lang="en-US" dirty="0" smtClean="0"/>
              <a:t> as the distance between </a:t>
            </a:r>
            <a:r>
              <a:rPr lang="en-US" i="1" dirty="0" smtClean="0">
                <a:latin typeface="Times New Roman" panose="02020603050405020304" pitchFamily="18" charset="0"/>
              </a:rPr>
              <a:t>z</a:t>
            </a:r>
            <a:r>
              <a:rPr lang="en-US" dirty="0" smtClean="0"/>
              <a:t> and </a:t>
            </a:r>
            <a:r>
              <a:rPr lang="en-US" i="1" dirty="0" smtClean="0">
                <a:latin typeface="Times New Roman" panose="02020603050405020304" pitchFamily="18" charset="0"/>
              </a:rPr>
              <a:t>w</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Subtraction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27652"/>
    </mc:Choice>
    <mc:Fallback>
      <p:transition spd="slow" advTm="27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a:t>
            </a:r>
            <a:r>
              <a:rPr lang="en-CA" sz="1800" dirty="0" smtClean="0"/>
              <a:t>1]	</a:t>
            </a:r>
            <a:r>
              <a:rPr lang="en-CA" sz="1800" dirty="0"/>
              <a:t>https://en.wikipedia.org/wiki/Complex_number#Addition_and_subtraction</a:t>
            </a:r>
            <a:endParaRPr lang="en-CA" sz="1800" dirty="0" smtClean="0"/>
          </a:p>
          <a:p>
            <a:pPr marL="0" indent="0">
              <a:buNone/>
            </a:pPr>
            <a:r>
              <a:rPr lang="en-CA" sz="1800" dirty="0" smtClean="0"/>
              <a:t>[2]</a:t>
            </a:r>
            <a:r>
              <a:rPr lang="en-CA" sz="1800" dirty="0"/>
              <a:t>	https://en.wikipedia.org/wiki/Absolute_value#Complex_numbers</a:t>
            </a:r>
          </a:p>
          <a:p>
            <a:pPr marL="0" indent="0">
              <a:buNone/>
            </a:pPr>
            <a:endParaRPr lang="en-CA" sz="1800" dirty="0" smtClean="0"/>
          </a:p>
        </p:txBody>
      </p:sp>
      <p:sp>
        <p:nvSpPr>
          <p:cNvPr id="4" name="Footer Placeholder 3"/>
          <p:cNvSpPr>
            <a:spLocks noGrp="1"/>
          </p:cNvSpPr>
          <p:nvPr>
            <p:ph type="ftr" sz="quarter" idx="11"/>
          </p:nvPr>
        </p:nvSpPr>
        <p:spPr/>
        <p:txBody>
          <a:bodyPr/>
          <a:lstStyle/>
          <a:p>
            <a:r>
              <a:rPr lang="en-CA" smtClean="0"/>
              <a:t>Subtraction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4215"/>
    </mc:Choice>
    <mc:Fallback>
      <p:transition spd="slow" advTm="4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Subtraction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3211"/>
    </mc:Choice>
    <mc:Fallback>
      <p:transition spd="slow" advTm="3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Subtraction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3323"/>
    </mc:Choice>
    <mc:Fallback>
      <p:transition spd="slow" advTm="3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Subtraction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4114"/>
    </mc:Choice>
    <mc:Fallback>
      <p:transition spd="slow" advTm="4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the subtraction of complex numbers</a:t>
            </a:r>
            <a:endParaRPr lang="en-US" dirty="0" smtClean="0"/>
          </a:p>
          <a:p>
            <a:pPr lvl="1"/>
            <a:r>
              <a:rPr lang="en-US" dirty="0" smtClean="0"/>
              <a:t>Look at a geometric interpretation</a:t>
            </a:r>
          </a:p>
          <a:p>
            <a:pPr lvl="1"/>
            <a:r>
              <a:rPr lang="en-US" dirty="0" smtClean="0"/>
              <a:t>Make some observations</a:t>
            </a:r>
          </a:p>
          <a:p>
            <a:pPr lvl="1"/>
            <a:r>
              <a:rPr lang="en-US" dirty="0" smtClean="0"/>
              <a:t>Use this to define a distance between complex numbers</a:t>
            </a:r>
            <a:endParaRPr lang="en-US" dirty="0" smtClean="0"/>
          </a:p>
        </p:txBody>
      </p:sp>
      <p:sp>
        <p:nvSpPr>
          <p:cNvPr id="4" name="Footer Placeholder 3"/>
          <p:cNvSpPr>
            <a:spLocks noGrp="1"/>
          </p:cNvSpPr>
          <p:nvPr>
            <p:ph type="ftr" sz="quarter" idx="11"/>
          </p:nvPr>
        </p:nvSpPr>
        <p:spPr/>
        <p:txBody>
          <a:bodyPr/>
          <a:lstStyle/>
          <a:p>
            <a:r>
              <a:rPr lang="en-CA" smtClean="0"/>
              <a:t>Subtraction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0813"/>
    </mc:Choice>
    <mc:Fallback>
      <p:transition spd="slow" advTm="10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subtraction</a:t>
            </a:r>
            <a:endParaRPr lang="en-CA" i="1" dirty="0"/>
          </a:p>
        </p:txBody>
      </p:sp>
      <p:sp>
        <p:nvSpPr>
          <p:cNvPr id="3" name="Content Placeholder 2"/>
          <p:cNvSpPr>
            <a:spLocks noGrp="1"/>
          </p:cNvSpPr>
          <p:nvPr>
            <p:ph idx="1"/>
          </p:nvPr>
        </p:nvSpPr>
        <p:spPr/>
        <p:txBody>
          <a:bodyPr/>
          <a:lstStyle/>
          <a:p>
            <a:r>
              <a:rPr lang="en-US" dirty="0" smtClean="0"/>
              <a:t>We define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w</a:t>
            </a:r>
            <a:r>
              <a:rPr lang="en-US" dirty="0" smtClean="0"/>
              <a:t> as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w</a:t>
            </a:r>
            <a:r>
              <a:rPr lang="en-US" dirty="0" smtClean="0">
                <a:latin typeface="Times New Roman" panose="02020603050405020304" pitchFamily="18" charset="0"/>
              </a:rPr>
              <a:t>)</a:t>
            </a:r>
            <a:r>
              <a:rPr lang="en-US" dirty="0" smtClean="0"/>
              <a:t> or</a:t>
            </a:r>
            <a:r>
              <a:rPr lang="en-US" i="1" dirty="0"/>
              <a:t> </a:t>
            </a:r>
            <a:r>
              <a:rPr lang="en-US" i="1" dirty="0">
                <a:latin typeface="Times New Roman" panose="02020603050405020304" pitchFamily="18" charset="0"/>
              </a:rPr>
              <a:t>z</a:t>
            </a:r>
            <a:r>
              <a:rPr lang="en-US" dirty="0">
                <a:latin typeface="Times New Roman" panose="02020603050405020304" pitchFamily="18" charset="0"/>
              </a:rPr>
              <a:t> + </a:t>
            </a:r>
            <a:r>
              <a:rPr lang="en-US" dirty="0" smtClean="0">
                <a:latin typeface="Times New Roman" panose="02020603050405020304" pitchFamily="18" charset="0"/>
              </a:rPr>
              <a:t>(–1)</a:t>
            </a:r>
            <a:r>
              <a:rPr lang="en-US" i="1" dirty="0" smtClean="0">
                <a:latin typeface="Times New Roman" panose="02020603050405020304" pitchFamily="18" charset="0"/>
              </a:rPr>
              <a:t>w</a:t>
            </a:r>
            <a:endParaRPr lang="en-US" dirty="0" smtClean="0">
              <a:latin typeface="Times New Roman" panose="02020603050405020304" pitchFamily="18" charset="0"/>
            </a:endParaRPr>
          </a:p>
          <a:p>
            <a:r>
              <a:rPr lang="en-US" dirty="0" smtClean="0"/>
              <a:t>If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Symbol" panose="05050102010706020507" pitchFamily="18" charset="2"/>
              </a:rPr>
              <a:t>a</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Symbol" panose="05050102010706020507" pitchFamily="18" charset="2"/>
              </a:rPr>
              <a:t>b </a:t>
            </a:r>
            <a:r>
              <a:rPr lang="en-US" i="1" dirty="0" smtClean="0">
                <a:latin typeface="Times New Roman" panose="02020603050405020304" pitchFamily="18" charset="0"/>
              </a:rPr>
              <a:t>j</a:t>
            </a:r>
            <a:r>
              <a:rPr lang="en-US" dirty="0" smtClean="0"/>
              <a:t> and </a:t>
            </a:r>
            <a:r>
              <a:rPr lang="en-US" i="1" dirty="0" smtClean="0">
                <a:latin typeface="Times New Roman" panose="02020603050405020304" pitchFamily="18" charset="0"/>
              </a:rPr>
              <a:t>w</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a:latin typeface="Symbol" panose="05050102010706020507" pitchFamily="18" charset="2"/>
              </a:rPr>
              <a:t>g</a:t>
            </a:r>
            <a:r>
              <a:rPr lang="en-US" dirty="0">
                <a:latin typeface="Times New Roman" panose="02020603050405020304" pitchFamily="18" charset="0"/>
              </a:rPr>
              <a:t> + </a:t>
            </a:r>
            <a:r>
              <a:rPr lang="en-US" i="1" dirty="0">
                <a:latin typeface="Symbol" panose="05050102010706020507" pitchFamily="18" charset="2"/>
              </a:rPr>
              <a:t>d </a:t>
            </a:r>
            <a:r>
              <a:rPr lang="en-US" i="1" dirty="0" smtClean="0">
                <a:latin typeface="Times New Roman" panose="02020603050405020304" pitchFamily="18" charset="0"/>
              </a:rPr>
              <a:t>j</a:t>
            </a:r>
            <a:r>
              <a:rPr lang="en-US" dirty="0" smtClean="0"/>
              <a:t>, we have</a:t>
            </a:r>
            <a:endParaRPr lang="en-US" dirty="0" smtClean="0"/>
          </a:p>
          <a:p>
            <a:pPr marL="0" indent="0" algn="ctr">
              <a:buNone/>
            </a:pPr>
            <a:r>
              <a:rPr lang="en-US" i="1" dirty="0" smtClean="0">
                <a:latin typeface="Times New Roman" panose="02020603050405020304" pitchFamily="18" charset="0"/>
              </a:rPr>
              <a:t>z – w = </a:t>
            </a:r>
            <a:r>
              <a:rPr lang="en-US" dirty="0" smtClean="0">
                <a:latin typeface="Symbol" panose="05050102010706020507" pitchFamily="18" charset="2"/>
              </a:rPr>
              <a:t>(</a:t>
            </a:r>
            <a:r>
              <a:rPr lang="en-US" i="1" dirty="0" smtClean="0">
                <a:latin typeface="Symbol" panose="05050102010706020507" pitchFamily="18" charset="2"/>
              </a:rPr>
              <a:t>a</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a:latin typeface="Symbol" panose="05050102010706020507" pitchFamily="18" charset="2"/>
              </a:rPr>
              <a:t>b </a:t>
            </a:r>
            <a:r>
              <a:rPr lang="en-US" i="1" dirty="0" smtClean="0">
                <a:latin typeface="Times New Roman" panose="02020603050405020304" pitchFamily="18" charset="0"/>
              </a:rPr>
              <a:t>j</a:t>
            </a:r>
            <a:r>
              <a:rPr lang="en-US" dirty="0" smtClean="0">
                <a:latin typeface="Times New Roman" panose="02020603050405020304" pitchFamily="18" charset="0"/>
              </a:rPr>
              <a:t>) – (</a:t>
            </a:r>
            <a:r>
              <a:rPr lang="en-US" i="1" dirty="0">
                <a:latin typeface="Symbol" panose="05050102010706020507" pitchFamily="18" charset="2"/>
              </a:rPr>
              <a:t>g</a:t>
            </a:r>
            <a:r>
              <a:rPr lang="en-US" dirty="0">
                <a:latin typeface="Times New Roman" panose="02020603050405020304" pitchFamily="18" charset="0"/>
              </a:rPr>
              <a:t> + </a:t>
            </a:r>
            <a:r>
              <a:rPr lang="en-US" i="1" dirty="0">
                <a:latin typeface="Symbol" panose="05050102010706020507" pitchFamily="18" charset="2"/>
              </a:rPr>
              <a:t>d </a:t>
            </a:r>
            <a:r>
              <a:rPr lang="en-US" i="1" dirty="0" smtClean="0">
                <a:latin typeface="Times New Roman" panose="02020603050405020304" pitchFamily="18" charset="0"/>
              </a:rPr>
              <a:t>j</a:t>
            </a:r>
            <a:r>
              <a:rPr lang="en-US" dirty="0" smtClean="0">
                <a:latin typeface="Times New Roman" panose="02020603050405020304" pitchFamily="18" charset="0"/>
              </a:rPr>
              <a:t>)</a:t>
            </a:r>
          </a:p>
          <a:p>
            <a:pPr marL="0" indent="0" algn="ctr">
              <a:buNone/>
            </a:pPr>
            <a:r>
              <a:rPr lang="en-US" dirty="0" smtClean="0">
                <a:latin typeface="Times New Roman" panose="02020603050405020304" pitchFamily="18" charset="0"/>
              </a:rPr>
              <a:t>           </a:t>
            </a:r>
            <a:r>
              <a:rPr lang="en-US" i="1" dirty="0">
                <a:latin typeface="Times New Roman" panose="02020603050405020304" pitchFamily="18" charset="0"/>
              </a:rPr>
              <a:t>= </a:t>
            </a:r>
            <a:r>
              <a:rPr lang="en-US" dirty="0">
                <a:latin typeface="Symbol" panose="05050102010706020507" pitchFamily="18" charset="2"/>
              </a:rPr>
              <a:t>(</a:t>
            </a:r>
            <a:r>
              <a:rPr lang="en-US" i="1" dirty="0">
                <a:latin typeface="Symbol" panose="05050102010706020507" pitchFamily="18" charset="2"/>
              </a:rPr>
              <a:t>a</a:t>
            </a:r>
            <a:r>
              <a:rPr lang="en-US" dirty="0">
                <a:latin typeface="Times New Roman" panose="02020603050405020304" pitchFamily="18" charset="0"/>
              </a:rPr>
              <a:t> + </a:t>
            </a:r>
            <a:r>
              <a:rPr lang="en-US" i="1" dirty="0">
                <a:latin typeface="Symbol" panose="05050102010706020507" pitchFamily="18" charset="2"/>
              </a:rPr>
              <a:t>b </a:t>
            </a:r>
            <a:r>
              <a:rPr lang="en-US" i="1" dirty="0">
                <a:latin typeface="Times New Roman" panose="02020603050405020304" pitchFamily="18" charset="0"/>
              </a:rPr>
              <a:t>j</a:t>
            </a:r>
            <a:r>
              <a:rPr lang="en-US" dirty="0">
                <a:latin typeface="Times New Roman" panose="02020603050405020304" pitchFamily="18" charset="0"/>
              </a:rPr>
              <a:t>) </a:t>
            </a:r>
            <a:r>
              <a:rPr lang="en-US" dirty="0" smtClean="0">
                <a:latin typeface="Times New Roman" panose="02020603050405020304" pitchFamily="18" charset="0"/>
              </a:rPr>
              <a:t>+ (–</a:t>
            </a:r>
            <a:r>
              <a:rPr lang="en-US" i="1" dirty="0" smtClean="0">
                <a:latin typeface="Symbol" panose="05050102010706020507" pitchFamily="18" charset="2"/>
              </a:rPr>
              <a:t>g</a:t>
            </a:r>
            <a:r>
              <a:rPr lang="en-US" dirty="0" smtClean="0">
                <a:latin typeface="Times New Roman" panose="02020603050405020304" pitchFamily="18" charset="0"/>
              </a:rPr>
              <a:t> </a:t>
            </a:r>
            <a:r>
              <a:rPr lang="en-US" dirty="0">
                <a:latin typeface="Times New Roman" panose="02020603050405020304" pitchFamily="18" charset="0"/>
              </a:rPr>
              <a:t>–</a:t>
            </a:r>
            <a:r>
              <a:rPr lang="en-US" dirty="0" smtClean="0">
                <a:latin typeface="Times New Roman" panose="02020603050405020304" pitchFamily="18" charset="0"/>
              </a:rPr>
              <a:t> </a:t>
            </a:r>
            <a:r>
              <a:rPr lang="en-US" i="1" dirty="0">
                <a:latin typeface="Symbol" panose="05050102010706020507" pitchFamily="18" charset="2"/>
              </a:rPr>
              <a:t>d </a:t>
            </a:r>
            <a:r>
              <a:rPr lang="en-US" i="1" dirty="0">
                <a:latin typeface="Times New Roman" panose="02020603050405020304" pitchFamily="18" charset="0"/>
              </a:rPr>
              <a:t>j</a:t>
            </a:r>
            <a:r>
              <a:rPr lang="en-US" dirty="0">
                <a:latin typeface="Times New Roman" panose="02020603050405020304" pitchFamily="18" charset="0"/>
              </a:rPr>
              <a:t>)</a:t>
            </a:r>
            <a:endParaRPr lang="en-US" i="1" dirty="0" smtClean="0">
              <a:latin typeface="Times New Roman" panose="02020603050405020304" pitchFamily="18" charset="0"/>
            </a:endParaRPr>
          </a:p>
          <a:p>
            <a:pPr marL="0" indent="0" algn="ctr">
              <a:buNone/>
            </a:pPr>
            <a:r>
              <a:rPr lang="en-US" dirty="0" smtClean="0">
                <a:latin typeface="Times New Roman" panose="02020603050405020304" pitchFamily="18" charset="0"/>
              </a:rPr>
              <a:t>        = </a:t>
            </a:r>
            <a:r>
              <a:rPr lang="en-US" dirty="0">
                <a:latin typeface="Symbol" panose="05050102010706020507" pitchFamily="18" charset="2"/>
              </a:rPr>
              <a:t>(</a:t>
            </a:r>
            <a:r>
              <a:rPr lang="en-US" i="1" dirty="0">
                <a:latin typeface="Symbol" panose="05050102010706020507" pitchFamily="18" charset="2"/>
              </a:rPr>
              <a:t>a</a:t>
            </a:r>
            <a:r>
              <a:rPr lang="en-US" dirty="0">
                <a:latin typeface="Times New Roman" panose="02020603050405020304" pitchFamily="18" charset="0"/>
              </a:rPr>
              <a:t> –</a:t>
            </a:r>
            <a:r>
              <a:rPr lang="en-US" dirty="0" smtClean="0">
                <a:latin typeface="Times New Roman" panose="02020603050405020304" pitchFamily="18" charset="0"/>
              </a:rPr>
              <a:t> </a:t>
            </a:r>
            <a:r>
              <a:rPr lang="en-US" i="1" dirty="0" smtClean="0">
                <a:latin typeface="Symbol" panose="05050102010706020507" pitchFamily="18" charset="2"/>
              </a:rPr>
              <a:t>g</a:t>
            </a:r>
            <a:r>
              <a:rPr lang="en-US" dirty="0" smtClean="0">
                <a:latin typeface="Times New Roman" panose="02020603050405020304" pitchFamily="18" charset="0"/>
              </a:rPr>
              <a:t>) + (</a:t>
            </a:r>
            <a:r>
              <a:rPr lang="en-US" i="1" dirty="0" smtClean="0">
                <a:latin typeface="Symbol" panose="05050102010706020507" pitchFamily="18" charset="2"/>
              </a:rPr>
              <a:t>b </a:t>
            </a:r>
            <a:r>
              <a:rPr lang="en-US" dirty="0">
                <a:latin typeface="Times New Roman" panose="02020603050405020304" pitchFamily="18" charset="0"/>
              </a:rPr>
              <a:t>–</a:t>
            </a:r>
            <a:r>
              <a:rPr lang="en-US" dirty="0" smtClean="0">
                <a:latin typeface="Times New Roman" panose="02020603050405020304" pitchFamily="18" charset="0"/>
              </a:rPr>
              <a:t> </a:t>
            </a:r>
            <a:r>
              <a:rPr lang="en-US" i="1" dirty="0" smtClean="0">
                <a:latin typeface="Symbol" panose="05050102010706020507" pitchFamily="18" charset="2"/>
              </a:rPr>
              <a:t>d </a:t>
            </a:r>
            <a:r>
              <a:rPr lang="en-US" dirty="0" smtClean="0">
                <a:latin typeface="Times New Roman" panose="02020603050405020304" pitchFamily="18" charset="0"/>
              </a:rPr>
              <a:t>) </a:t>
            </a:r>
            <a:r>
              <a:rPr lang="en-US" i="1" dirty="0" smtClean="0">
                <a:latin typeface="Times New Roman" panose="02020603050405020304" pitchFamily="18" charset="0"/>
              </a:rPr>
              <a:t>j</a:t>
            </a: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Subtraction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3</a:t>
            </a:fld>
            <a:endParaRPr lang="en-CA"/>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89627628"/>
      </p:ext>
    </p:extLst>
  </p:cSld>
  <p:clrMapOvr>
    <a:masterClrMapping/>
  </p:clrMapOvr>
  <mc:AlternateContent xmlns:mc="http://schemas.openxmlformats.org/markup-compatibility/2006">
    <mc:Choice xmlns:p14="http://schemas.microsoft.com/office/powerpoint/2010/main" Requires="p14">
      <p:transition spd="slow" p14:dur="2000" advTm="37660"/>
    </mc:Choice>
    <mc:Fallback>
      <p:transition spd="slow" advTm="37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subtraction</a:t>
            </a:r>
            <a:endParaRPr lang="en-CA" i="1" dirty="0"/>
          </a:p>
        </p:txBody>
      </p:sp>
      <p:sp>
        <p:nvSpPr>
          <p:cNvPr id="3" name="Content Placeholder 2"/>
          <p:cNvSpPr>
            <a:spLocks noGrp="1"/>
          </p:cNvSpPr>
          <p:nvPr>
            <p:ph idx="1"/>
          </p:nvPr>
        </p:nvSpPr>
        <p:spPr/>
        <p:txBody>
          <a:bodyPr/>
          <a:lstStyle/>
          <a:p>
            <a:r>
              <a:rPr lang="en-US" dirty="0" smtClean="0"/>
              <a:t>For example, if </a:t>
            </a:r>
            <a:r>
              <a:rPr lang="en-US" i="1" dirty="0" smtClean="0"/>
              <a:t>z</a:t>
            </a:r>
            <a:r>
              <a:rPr lang="en-US" dirty="0" smtClean="0"/>
              <a:t> = </a:t>
            </a:r>
            <a:r>
              <a:rPr lang="en-US" dirty="0" smtClean="0">
                <a:latin typeface="Times New Roman" panose="02020603050405020304" pitchFamily="18" charset="0"/>
              </a:rPr>
              <a:t>0.7 – 8.4</a:t>
            </a:r>
            <a:r>
              <a:rPr lang="en-US" i="1" dirty="0" smtClean="0">
                <a:latin typeface="Times New Roman" panose="02020603050405020304" pitchFamily="18" charset="0"/>
              </a:rPr>
              <a:t>j</a:t>
            </a:r>
            <a:r>
              <a:rPr lang="en-US" dirty="0" smtClean="0"/>
              <a:t> and </a:t>
            </a:r>
            <a:r>
              <a:rPr lang="en-US" i="1" dirty="0" smtClean="0">
                <a:latin typeface="Times New Roman" panose="02020603050405020304" pitchFamily="18" charset="0"/>
              </a:rPr>
              <a:t>w</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1.5 + 6.3</a:t>
            </a:r>
            <a:r>
              <a:rPr lang="en-US" i="1" dirty="0" smtClean="0">
                <a:latin typeface="Times New Roman" panose="02020603050405020304" pitchFamily="18" charset="0"/>
              </a:rPr>
              <a:t>j</a:t>
            </a:r>
            <a:r>
              <a:rPr lang="en-US" i="1" dirty="0" smtClean="0"/>
              <a:t>,</a:t>
            </a:r>
          </a:p>
          <a:p>
            <a:pPr marL="0" indent="0">
              <a:buNone/>
            </a:pPr>
            <a:r>
              <a:rPr lang="en-US" dirty="0" smtClean="0"/>
              <a:t>      it follows that</a:t>
            </a:r>
          </a:p>
          <a:p>
            <a:endParaRPr lang="en-US" dirty="0"/>
          </a:p>
          <a:p>
            <a:endParaRPr lang="en-US" dirty="0" smtClean="0"/>
          </a:p>
          <a:p>
            <a:endParaRPr lang="en-US" dirty="0"/>
          </a:p>
          <a:p>
            <a:endParaRPr lang="en-US" dirty="0" smtClean="0"/>
          </a:p>
          <a:p>
            <a:r>
              <a:rPr lang="en-US" dirty="0" smtClean="0"/>
              <a:t>If </a:t>
            </a:r>
            <a:r>
              <a:rPr lang="en-US" i="1" dirty="0" smtClean="0">
                <a:latin typeface="Times New Roman" panose="02020603050405020304" pitchFamily="18" charset="0"/>
              </a:rPr>
              <a:t>z</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–9.6 + 0.1</a:t>
            </a:r>
            <a:r>
              <a:rPr lang="en-US" i="1" dirty="0" smtClean="0">
                <a:latin typeface="Times New Roman" panose="02020603050405020304" pitchFamily="18" charset="0"/>
              </a:rPr>
              <a:t>j</a:t>
            </a:r>
            <a:r>
              <a:rPr lang="en-US" dirty="0" smtClean="0"/>
              <a:t> and </a:t>
            </a:r>
            <a:r>
              <a:rPr lang="en-US" i="1" dirty="0" smtClean="0">
                <a:latin typeface="Times New Roman" panose="02020603050405020304" pitchFamily="18" charset="0"/>
              </a:rPr>
              <a:t>w</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–7.5 </a:t>
            </a:r>
            <a:r>
              <a:rPr lang="en-US" dirty="0">
                <a:latin typeface="Times New Roman" panose="02020603050405020304" pitchFamily="18" charset="0"/>
              </a:rPr>
              <a:t>–</a:t>
            </a:r>
            <a:r>
              <a:rPr lang="en-US" dirty="0" smtClean="0">
                <a:latin typeface="Times New Roman" panose="02020603050405020304" pitchFamily="18" charset="0"/>
              </a:rPr>
              <a:t> 8.2</a:t>
            </a:r>
            <a:r>
              <a:rPr lang="en-US" i="1" dirty="0" smtClean="0">
                <a:latin typeface="Times New Roman" panose="02020603050405020304" pitchFamily="18" charset="0"/>
              </a:rPr>
              <a:t>j</a:t>
            </a:r>
            <a:r>
              <a:rPr lang="en-US" i="1" dirty="0"/>
              <a:t>,</a:t>
            </a:r>
          </a:p>
          <a:p>
            <a:pPr marL="0" indent="0">
              <a:buNone/>
            </a:pPr>
            <a:r>
              <a:rPr lang="en-US" dirty="0"/>
              <a:t>      </a:t>
            </a:r>
            <a:r>
              <a:rPr lang="en-US" dirty="0" smtClean="0"/>
              <a:t>and again we see</a:t>
            </a:r>
            <a:endParaRPr lang="en-US" dirty="0"/>
          </a:p>
          <a:p>
            <a:endParaRPr lang="en-US" dirty="0" smtClean="0"/>
          </a:p>
          <a:p>
            <a:endParaRPr lang="en-US" dirty="0"/>
          </a:p>
          <a:p>
            <a:endParaRPr lang="en-US" dirty="0" smtClean="0"/>
          </a:p>
          <a:p>
            <a:endParaRPr lang="en-US" dirty="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Subtraction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5" name="Object 14"/>
          <p:cNvGraphicFramePr>
            <a:graphicFrameLocks noChangeAspect="1"/>
          </p:cNvGraphicFramePr>
          <p:nvPr>
            <p:extLst>
              <p:ext uri="{D42A27DB-BD31-4B8C-83A1-F6EECF244321}">
                <p14:modId xmlns:p14="http://schemas.microsoft.com/office/powerpoint/2010/main" val="4017900841"/>
              </p:ext>
            </p:extLst>
          </p:nvPr>
        </p:nvGraphicFramePr>
        <p:xfrm>
          <a:off x="2682875" y="2438400"/>
          <a:ext cx="3746500" cy="1293813"/>
        </p:xfrm>
        <a:graphic>
          <a:graphicData uri="http://schemas.openxmlformats.org/presentationml/2006/ole">
            <mc:AlternateContent xmlns:mc="http://schemas.openxmlformats.org/markup-compatibility/2006">
              <mc:Choice xmlns:v="urn:schemas-microsoft-com:vml" Requires="v">
                <p:oleObj spid="_x0000_s23627" name="Equation" r:id="rId6" imgW="3403440" imgH="1180800" progId="Equation.DSMT4">
                  <p:embed/>
                </p:oleObj>
              </mc:Choice>
              <mc:Fallback>
                <p:oleObj name="Equation" r:id="rId6" imgW="3403440" imgH="1180800" progId="Equation.DSMT4">
                  <p:embed/>
                  <p:pic>
                    <p:nvPicPr>
                      <p:cNvPr id="0" name=""/>
                      <p:cNvPicPr>
                        <a:picLocks noChangeAspect="1" noChangeArrowheads="1"/>
                      </p:cNvPicPr>
                      <p:nvPr/>
                    </p:nvPicPr>
                    <p:blipFill>
                      <a:blip r:embed="rId7"/>
                      <a:srcRect/>
                      <a:stretch>
                        <a:fillRect/>
                      </a:stretch>
                    </p:blipFill>
                    <p:spPr bwMode="auto">
                      <a:xfrm>
                        <a:off x="2682875" y="2438400"/>
                        <a:ext cx="37465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552477954"/>
              </p:ext>
            </p:extLst>
          </p:nvPr>
        </p:nvGraphicFramePr>
        <p:xfrm>
          <a:off x="2678112" y="4953000"/>
          <a:ext cx="4027488" cy="1293813"/>
        </p:xfrm>
        <a:graphic>
          <a:graphicData uri="http://schemas.openxmlformats.org/presentationml/2006/ole">
            <mc:AlternateContent xmlns:mc="http://schemas.openxmlformats.org/markup-compatibility/2006">
              <mc:Choice xmlns:v="urn:schemas-microsoft-com:vml" Requires="v">
                <p:oleObj spid="_x0000_s23628" name="Equation" r:id="rId8" imgW="3657600" imgH="1180800" progId="Equation.DSMT4">
                  <p:embed/>
                </p:oleObj>
              </mc:Choice>
              <mc:Fallback>
                <p:oleObj name="Equation" r:id="rId8" imgW="3657600" imgH="1180800" progId="Equation.DSMT4">
                  <p:embed/>
                  <p:pic>
                    <p:nvPicPr>
                      <p:cNvPr id="0" name=""/>
                      <p:cNvPicPr>
                        <a:picLocks noChangeAspect="1" noChangeArrowheads="1"/>
                      </p:cNvPicPr>
                      <p:nvPr/>
                    </p:nvPicPr>
                    <p:blipFill>
                      <a:blip r:embed="rId9"/>
                      <a:srcRect/>
                      <a:stretch>
                        <a:fillRect/>
                      </a:stretch>
                    </p:blipFill>
                    <p:spPr bwMode="auto">
                      <a:xfrm>
                        <a:off x="2678112" y="4953000"/>
                        <a:ext cx="4027488"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4" name="Audio 2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86998286"/>
      </p:ext>
    </p:extLst>
  </p:cSld>
  <p:clrMapOvr>
    <a:masterClrMapping/>
  </p:clrMapOvr>
  <mc:AlternateContent xmlns:mc="http://schemas.openxmlformats.org/markup-compatibility/2006">
    <mc:Choice xmlns:p14="http://schemas.microsoft.com/office/powerpoint/2010/main" Requires="p14">
      <p:transition spd="slow" p14:dur="2000" advTm="37955"/>
    </mc:Choice>
    <mc:Fallback>
      <p:transition spd="slow" advTm="37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subtraction</a:t>
            </a:r>
            <a:endParaRPr lang="en-CA" i="1" dirty="0"/>
          </a:p>
        </p:txBody>
      </p:sp>
      <p:sp>
        <p:nvSpPr>
          <p:cNvPr id="3" name="Content Placeholder 2"/>
          <p:cNvSpPr>
            <a:spLocks noGrp="1"/>
          </p:cNvSpPr>
          <p:nvPr>
            <p:ph idx="1"/>
          </p:nvPr>
        </p:nvSpPr>
        <p:spPr/>
        <p:txBody>
          <a:bodyPr/>
          <a:lstStyle/>
          <a:p>
            <a:r>
              <a:rPr lang="en-US" dirty="0" smtClean="0"/>
              <a:t>Going back to our geometric interpretation:</a:t>
            </a:r>
          </a:p>
          <a:p>
            <a:pPr lvl="1"/>
            <a:r>
              <a:rPr lang="en-US" dirty="0" smtClean="0"/>
              <a:t>Here are </a:t>
            </a:r>
            <a:r>
              <a:rPr lang="en-US" i="1" dirty="0" smtClean="0">
                <a:latin typeface="Times New Roman" panose="02020603050405020304" pitchFamily="18" charset="0"/>
              </a:rPr>
              <a:t>z</a:t>
            </a:r>
            <a:r>
              <a:rPr lang="en-US" dirty="0" smtClean="0"/>
              <a:t> and </a:t>
            </a:r>
            <a:r>
              <a:rPr lang="en-US" i="1" dirty="0" smtClean="0">
                <a:latin typeface="Times New Roman" panose="02020603050405020304" pitchFamily="18" charset="0"/>
              </a:rPr>
              <a:t>w</a:t>
            </a:r>
          </a:p>
          <a:p>
            <a:pPr lvl="1"/>
            <a:r>
              <a:rPr lang="en-US" dirty="0" smtClean="0"/>
              <a:t>The value </a:t>
            </a:r>
            <a:r>
              <a:rPr lang="en-US" dirty="0" smtClean="0">
                <a:latin typeface="Times New Roman" panose="02020603050405020304" pitchFamily="18" charset="0"/>
              </a:rPr>
              <a:t>–</a:t>
            </a:r>
            <a:r>
              <a:rPr lang="en-US" i="1" dirty="0" smtClean="0">
                <a:latin typeface="Times New Roman" panose="02020603050405020304" pitchFamily="18" charset="0"/>
              </a:rPr>
              <a:t>w</a:t>
            </a:r>
            <a:r>
              <a:rPr lang="en-US" i="1" dirty="0" smtClean="0"/>
              <a:t> </a:t>
            </a:r>
            <a:r>
              <a:rPr lang="en-US" dirty="0" smtClean="0"/>
              <a:t>is the reflection of </a:t>
            </a:r>
            <a:r>
              <a:rPr lang="en-US" i="1" dirty="0" smtClean="0">
                <a:latin typeface="Times New Roman" panose="02020603050405020304" pitchFamily="18" charset="0"/>
              </a:rPr>
              <a:t>w</a:t>
            </a:r>
            <a:r>
              <a:rPr lang="en-US" dirty="0" smtClean="0"/>
              <a:t> through </a:t>
            </a:r>
            <a:r>
              <a:rPr lang="en-US" dirty="0" smtClean="0">
                <a:latin typeface="Times New Roman" panose="02020603050405020304" pitchFamily="18" charset="0"/>
              </a:rPr>
              <a:t>0</a:t>
            </a:r>
          </a:p>
          <a:p>
            <a:pPr lvl="1"/>
            <a:r>
              <a:rPr lang="en-US" dirty="0" smtClean="0"/>
              <a:t>Add </a:t>
            </a:r>
            <a:r>
              <a:rPr lang="en-US" dirty="0" smtClean="0">
                <a:latin typeface="Times New Roman" panose="02020603050405020304" pitchFamily="18" charset="0"/>
              </a:rPr>
              <a:t>–</a:t>
            </a:r>
            <a:r>
              <a:rPr lang="en-US" i="1" dirty="0" smtClean="0">
                <a:latin typeface="Times New Roman" panose="02020603050405020304" pitchFamily="18" charset="0"/>
              </a:rPr>
              <a:t>w</a:t>
            </a:r>
            <a:r>
              <a:rPr lang="en-US" dirty="0" smtClean="0"/>
              <a:t> to </a:t>
            </a:r>
            <a:r>
              <a:rPr lang="en-US" i="1" dirty="0" smtClean="0">
                <a:latin typeface="Times New Roman" panose="02020603050405020304" pitchFamily="18" charset="0"/>
              </a:rPr>
              <a:t>z</a:t>
            </a:r>
          </a:p>
          <a:p>
            <a:pPr lvl="1"/>
            <a:r>
              <a:rPr lang="en-US" dirty="0" smtClean="0"/>
              <a:t>This equals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w</a:t>
            </a:r>
            <a:endParaRPr lang="en-US" dirty="0" smtClean="0">
              <a:latin typeface="Times New Roman" panose="02020603050405020304" pitchFamily="18" charset="0"/>
            </a:endParaRPr>
          </a:p>
          <a:p>
            <a:pPr lvl="1"/>
            <a:endParaRPr lang="en-US" dirty="0" smtClean="0"/>
          </a:p>
        </p:txBody>
      </p:sp>
      <p:sp>
        <p:nvSpPr>
          <p:cNvPr id="9" name="Footer Placeholder 8"/>
          <p:cNvSpPr>
            <a:spLocks noGrp="1"/>
          </p:cNvSpPr>
          <p:nvPr>
            <p:ph type="ftr" sz="quarter" idx="11"/>
          </p:nvPr>
        </p:nvSpPr>
        <p:spPr/>
        <p:txBody>
          <a:bodyPr/>
          <a:lstStyle/>
          <a:p>
            <a:r>
              <a:rPr lang="en-CA" smtClean="0"/>
              <a:t>Subtraction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5</a:t>
            </a:fld>
            <a:endParaRPr lang="en-CA"/>
          </a:p>
        </p:txBody>
      </p:sp>
      <p:pic>
        <p:nvPicPr>
          <p:cNvPr id="26633" name="Picture 9" descr="C:\Users\Douglas\Desktop\z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534150"/>
            <a:ext cx="3456438" cy="3095250"/>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C:\Users\Douglas\Desktop\z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534150"/>
            <a:ext cx="3456438" cy="3095250"/>
          </a:xfrm>
          <a:prstGeom prst="rect">
            <a:avLst/>
          </a:prstGeom>
          <a:noFill/>
          <a:extLst>
            <a:ext uri="{909E8E84-426E-40DD-AFC4-6F175D3DCCD1}">
              <a14:hiddenFill xmlns:a14="http://schemas.microsoft.com/office/drawing/2010/main">
                <a:solidFill>
                  <a:srgbClr val="FFFFFF"/>
                </a:solidFill>
              </a14:hiddenFill>
            </a:ext>
          </a:extLst>
        </p:spPr>
      </p:pic>
      <p:pic>
        <p:nvPicPr>
          <p:cNvPr id="26635" name="Picture 11" descr="C:\Users\Douglas\Desktop\z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3534150"/>
            <a:ext cx="3456438" cy="3095250"/>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descr="C:\Users\Douglas\Desktop\z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3544783"/>
            <a:ext cx="3456438" cy="309525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75502810"/>
      </p:ext>
    </p:extLst>
  </p:cSld>
  <p:clrMapOvr>
    <a:masterClrMapping/>
  </p:clrMapOvr>
  <mc:AlternateContent xmlns:mc="http://schemas.openxmlformats.org/markup-compatibility/2006">
    <mc:Choice xmlns:p14="http://schemas.microsoft.com/office/powerpoint/2010/main" Requires="p14">
      <p:transition spd="slow" p14:dur="2000" advTm="27398"/>
    </mc:Choice>
    <mc:Fallback>
      <p:transition spd="slow" advTm="27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6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Douglas\Desktop\z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544783"/>
            <a:ext cx="3456438" cy="3095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Complex subtraction</a:t>
            </a:r>
            <a:endParaRPr lang="en-CA" i="1" dirty="0"/>
          </a:p>
        </p:txBody>
      </p:sp>
      <p:sp>
        <p:nvSpPr>
          <p:cNvPr id="3" name="Content Placeholder 2"/>
          <p:cNvSpPr>
            <a:spLocks noGrp="1"/>
          </p:cNvSpPr>
          <p:nvPr>
            <p:ph idx="1"/>
          </p:nvPr>
        </p:nvSpPr>
        <p:spPr/>
        <p:txBody>
          <a:bodyPr/>
          <a:lstStyle/>
          <a:p>
            <a:r>
              <a:rPr lang="en-US" dirty="0" smtClean="0"/>
              <a:t>Visually, </a:t>
            </a:r>
          </a:p>
          <a:p>
            <a:pPr lvl="1"/>
            <a:r>
              <a:rPr lang="en-US" dirty="0" smtClean="0"/>
              <a:t>The value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w</a:t>
            </a:r>
            <a:r>
              <a:rPr lang="en-US" i="1" dirty="0" smtClean="0"/>
              <a:t> </a:t>
            </a:r>
            <a:r>
              <a:rPr lang="en-US" dirty="0" smtClean="0"/>
              <a:t>is a complex number going from </a:t>
            </a:r>
            <a:r>
              <a:rPr lang="en-US" i="1" dirty="0" smtClean="0">
                <a:latin typeface="Times New Roman" panose="02020603050405020304" pitchFamily="18" charset="0"/>
              </a:rPr>
              <a:t>w</a:t>
            </a:r>
            <a:r>
              <a:rPr lang="en-US" dirty="0" smtClean="0"/>
              <a:t> to </a:t>
            </a:r>
            <a:r>
              <a:rPr lang="en-US" i="1" dirty="0" smtClean="0">
                <a:latin typeface="Times New Roman" panose="02020603050405020304" pitchFamily="18" charset="0"/>
              </a:rPr>
              <a:t>z</a:t>
            </a:r>
          </a:p>
        </p:txBody>
      </p:sp>
      <p:sp>
        <p:nvSpPr>
          <p:cNvPr id="9" name="Footer Placeholder 8"/>
          <p:cNvSpPr>
            <a:spLocks noGrp="1"/>
          </p:cNvSpPr>
          <p:nvPr>
            <p:ph type="ftr" sz="quarter" idx="11"/>
          </p:nvPr>
        </p:nvSpPr>
        <p:spPr/>
        <p:txBody>
          <a:bodyPr/>
          <a:lstStyle/>
          <a:p>
            <a:r>
              <a:rPr lang="en-CA" smtClean="0"/>
              <a:t>Subtraction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6</a:t>
            </a:fld>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80373177"/>
      </p:ext>
    </p:extLst>
  </p:cSld>
  <p:clrMapOvr>
    <a:masterClrMapping/>
  </p:clrMapOvr>
  <mc:AlternateContent xmlns:mc="http://schemas.openxmlformats.org/markup-compatibility/2006">
    <mc:Choice xmlns:p14="http://schemas.microsoft.com/office/powerpoint/2010/main" Requires="p14">
      <p:transition spd="slow" p14:dur="2000" advTm="12686"/>
    </mc:Choice>
    <mc:Fallback>
      <p:transition spd="slow" advTm="12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a:t>
            </a:r>
            <a:endParaRPr lang="en-CA" i="1" dirty="0"/>
          </a:p>
        </p:txBody>
      </p:sp>
      <p:sp>
        <p:nvSpPr>
          <p:cNvPr id="3" name="Content Placeholder 2"/>
          <p:cNvSpPr>
            <a:spLocks noGrp="1"/>
          </p:cNvSpPr>
          <p:nvPr>
            <p:ph idx="1"/>
          </p:nvPr>
        </p:nvSpPr>
        <p:spPr/>
        <p:txBody>
          <a:bodyPr/>
          <a:lstStyle/>
          <a:p>
            <a:pPr marL="57150" indent="0">
              <a:buNone/>
            </a:pPr>
            <a:r>
              <a:rPr lang="en-US" dirty="0" smtClean="0"/>
              <a:t>Theorem: </a:t>
            </a:r>
            <a:r>
              <a:rPr lang="en-US" i="1" dirty="0" smtClean="0">
                <a:latin typeface="Times New Roman" panose="02020603050405020304" pitchFamily="18" charset="0"/>
              </a:rPr>
              <a:t>z </a:t>
            </a:r>
            <a:r>
              <a:rPr lang="en-US" i="1" dirty="0">
                <a:latin typeface="Times New Roman" panose="02020603050405020304" pitchFamily="18" charset="0"/>
              </a:rPr>
              <a:t>–</a:t>
            </a:r>
            <a:r>
              <a:rPr lang="en-US" dirty="0" smtClean="0">
                <a:latin typeface="Times New Roman" panose="02020603050405020304" pitchFamily="18" charset="0"/>
              </a:rPr>
              <a:t> </a:t>
            </a:r>
            <a:r>
              <a:rPr lang="en-US" i="1" dirty="0" smtClean="0">
                <a:latin typeface="Times New Roman" panose="02020603050405020304" pitchFamily="18" charset="0"/>
              </a:rPr>
              <a:t>w </a:t>
            </a:r>
            <a:r>
              <a:rPr lang="en-US" dirty="0" smtClean="0">
                <a:latin typeface="Times New Roman" panose="02020603050405020304" pitchFamily="18" charset="0"/>
              </a:rPr>
              <a:t>= </a:t>
            </a:r>
            <a:r>
              <a:rPr lang="en-US" i="1" dirty="0">
                <a:latin typeface="Times New Roman" panose="02020603050405020304" pitchFamily="18" charset="0"/>
              </a:rPr>
              <a:t>– </a:t>
            </a:r>
            <a:r>
              <a:rPr lang="en-US" dirty="0" smtClean="0">
                <a:latin typeface="Times New Roman" panose="02020603050405020304" pitchFamily="18" charset="0"/>
              </a:rPr>
              <a:t>(</a:t>
            </a:r>
            <a:r>
              <a:rPr lang="en-US" i="1" dirty="0" smtClean="0">
                <a:latin typeface="Times New Roman" panose="02020603050405020304" pitchFamily="18" charset="0"/>
              </a:rPr>
              <a:t>w </a:t>
            </a:r>
            <a:r>
              <a:rPr lang="en-US" i="1" dirty="0">
                <a:latin typeface="Times New Roman" panose="02020603050405020304" pitchFamily="18" charset="0"/>
              </a:rPr>
              <a:t>–</a:t>
            </a:r>
            <a:r>
              <a:rPr lang="en-US" dirty="0">
                <a:latin typeface="Times New Roman" panose="02020603050405020304" pitchFamily="18" charset="0"/>
              </a:rPr>
              <a:t> </a:t>
            </a:r>
            <a:r>
              <a:rPr lang="en-US" i="1" dirty="0" smtClean="0">
                <a:latin typeface="Times New Roman" panose="02020603050405020304" pitchFamily="18" charset="0"/>
              </a:rPr>
              <a:t>z</a:t>
            </a:r>
            <a:r>
              <a:rPr lang="en-US" dirty="0" smtClean="0">
                <a:latin typeface="Times New Roman" panose="02020603050405020304" pitchFamily="18" charset="0"/>
              </a:rPr>
              <a:t>)</a:t>
            </a:r>
            <a:endParaRPr lang="en-US" i="1" dirty="0" smtClean="0">
              <a:latin typeface="Times New Roman" panose="02020603050405020304" pitchFamily="18" charset="0"/>
            </a:endParaRPr>
          </a:p>
          <a:p>
            <a:pPr marL="400050"/>
            <a:r>
              <a:rPr lang="en-US" dirty="0" smtClean="0"/>
              <a:t>That is, </a:t>
            </a:r>
            <a:r>
              <a:rPr lang="en-US" i="1" dirty="0" smtClean="0">
                <a:latin typeface="Times New Roman" panose="02020603050405020304" pitchFamily="18" charset="0"/>
              </a:rPr>
              <a:t>w</a:t>
            </a:r>
            <a:r>
              <a:rPr lang="en-US" dirty="0" smtClean="0">
                <a:latin typeface="Times New Roman" panose="02020603050405020304" pitchFamily="18" charset="0"/>
              </a:rPr>
              <a:t> – </a:t>
            </a:r>
            <a:r>
              <a:rPr lang="en-US" i="1" dirty="0" smtClean="0">
                <a:latin typeface="Times New Roman" panose="02020603050405020304" pitchFamily="18" charset="0"/>
              </a:rPr>
              <a:t>z</a:t>
            </a:r>
            <a:r>
              <a:rPr lang="en-US" dirty="0" smtClean="0"/>
              <a:t> is the additive inverse of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w</a:t>
            </a:r>
            <a:r>
              <a:rPr lang="en-US" dirty="0" smtClean="0"/>
              <a:t> </a:t>
            </a:r>
            <a:endParaRPr lang="en-US" dirty="0" smtClean="0"/>
          </a:p>
          <a:p>
            <a:pPr marL="57150" indent="0">
              <a:buNone/>
            </a:pPr>
            <a:endParaRPr lang="en-US" dirty="0" smtClean="0"/>
          </a:p>
          <a:p>
            <a:pPr marL="57150" indent="0">
              <a:buNone/>
            </a:pPr>
            <a:r>
              <a:rPr lang="en-US" dirty="0" smtClean="0"/>
              <a:t>Proof:	</a:t>
            </a:r>
          </a:p>
          <a:p>
            <a:pPr marL="57150" indent="0">
              <a:buNone/>
            </a:pPr>
            <a:endParaRPr lang="en-US" dirty="0"/>
          </a:p>
          <a:p>
            <a:pPr marL="57150" indent="0">
              <a:buNone/>
            </a:pPr>
            <a:endParaRPr lang="en-US" dirty="0" smtClean="0">
              <a:latin typeface="Times New Roman" panose="02020603050405020304" pitchFamily="18" charset="0"/>
            </a:endParaRPr>
          </a:p>
          <a:p>
            <a:pPr marL="57150" indent="0">
              <a:buNone/>
            </a:pPr>
            <a:endParaRPr lang="en-US" dirty="0">
              <a:latin typeface="Times New Roman" panose="02020603050405020304" pitchFamily="18" charset="0"/>
            </a:endParaRPr>
          </a:p>
          <a:p>
            <a:pPr marL="57150" indent="0">
              <a:buNone/>
            </a:pPr>
            <a:r>
              <a:rPr lang="en-US" dirty="0"/>
              <a:t>Theorem: </a:t>
            </a:r>
            <a:r>
              <a:rPr lang="en-US" dirty="0" smtClean="0">
                <a:latin typeface="Times New Roman" panose="02020603050405020304" pitchFamily="18" charset="0"/>
              </a:rPr>
              <a:t>Complex subtraction is not commutative</a:t>
            </a:r>
          </a:p>
          <a:p>
            <a:pPr marL="57150" indent="0">
              <a:buNone/>
            </a:pPr>
            <a:r>
              <a:rPr lang="en-US" dirty="0" smtClean="0"/>
              <a:t>Proof:	If </a:t>
            </a:r>
            <a:r>
              <a:rPr lang="en-US" i="1" dirty="0" smtClean="0">
                <a:latin typeface="Times New Roman" panose="02020603050405020304" pitchFamily="18" charset="0"/>
              </a:rPr>
              <a:t>z</a:t>
            </a:r>
            <a:r>
              <a:rPr lang="en-US" dirty="0" smtClean="0">
                <a:latin typeface="Times New Roman" panose="02020603050405020304" pitchFamily="18" charset="0"/>
              </a:rPr>
              <a:t> = 1</a:t>
            </a:r>
            <a:r>
              <a:rPr lang="en-US" dirty="0" smtClean="0"/>
              <a:t> and </a:t>
            </a:r>
            <a:r>
              <a:rPr lang="en-US" i="1" dirty="0" smtClean="0">
                <a:latin typeface="Times New Roman" panose="02020603050405020304" pitchFamily="18" charset="0"/>
              </a:rPr>
              <a:t>w</a:t>
            </a:r>
            <a:r>
              <a:rPr lang="en-US" dirty="0" smtClean="0">
                <a:latin typeface="Times New Roman" panose="02020603050405020304" pitchFamily="18" charset="0"/>
              </a:rPr>
              <a:t> = </a:t>
            </a:r>
            <a:r>
              <a:rPr lang="en-US" i="1" dirty="0" smtClean="0">
                <a:latin typeface="Times New Roman" panose="02020603050405020304" pitchFamily="18" charset="0"/>
              </a:rPr>
              <a:t>j</a:t>
            </a:r>
            <a:r>
              <a:rPr lang="en-US" dirty="0" smtClean="0"/>
              <a:t>,</a:t>
            </a:r>
          </a:p>
          <a:p>
            <a:pPr marL="57150" indent="0" algn="ctr">
              <a:buNone/>
            </a:pP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w</a:t>
            </a:r>
            <a:r>
              <a:rPr lang="en-US" dirty="0" smtClean="0">
                <a:latin typeface="Times New Roman" panose="02020603050405020304" pitchFamily="18" charset="0"/>
              </a:rPr>
              <a:t> = 1 – </a:t>
            </a:r>
            <a:r>
              <a:rPr lang="en-US" i="1" dirty="0" smtClean="0">
                <a:latin typeface="Times New Roman" panose="02020603050405020304" pitchFamily="18" charset="0"/>
              </a:rPr>
              <a:t>j</a:t>
            </a:r>
            <a:r>
              <a:rPr lang="en-US" dirty="0">
                <a:latin typeface="Times New Roman" panose="02020603050405020304" pitchFamily="18" charset="0"/>
              </a:rPr>
              <a:t> </a:t>
            </a:r>
            <a:r>
              <a:rPr lang="en-US" dirty="0" smtClean="0">
                <a:latin typeface="Times New Roman" panose="02020603050405020304" pitchFamily="18" charset="0"/>
              </a:rPr>
              <a:t>≠ </a:t>
            </a:r>
            <a:r>
              <a:rPr lang="en-US" dirty="0">
                <a:latin typeface="Times New Roman" panose="02020603050405020304" pitchFamily="18" charset="0"/>
              </a:rPr>
              <a:t>–</a:t>
            </a:r>
            <a:r>
              <a:rPr lang="en-US" dirty="0" smtClean="0">
                <a:latin typeface="Times New Roman" panose="02020603050405020304" pitchFamily="18" charset="0"/>
              </a:rPr>
              <a:t>1 + </a:t>
            </a:r>
            <a:r>
              <a:rPr lang="en-US" i="1" dirty="0" smtClean="0">
                <a:latin typeface="Times New Roman" panose="02020603050405020304" pitchFamily="18" charset="0"/>
              </a:rPr>
              <a:t>j</a:t>
            </a:r>
            <a:r>
              <a:rPr lang="en-US" dirty="0" smtClean="0">
                <a:latin typeface="Times New Roman" panose="02020603050405020304" pitchFamily="18" charset="0"/>
              </a:rPr>
              <a:t> = </a:t>
            </a:r>
            <a:r>
              <a:rPr lang="en-US" i="1" dirty="0" smtClean="0">
                <a:latin typeface="Times New Roman" panose="02020603050405020304" pitchFamily="18" charset="0"/>
              </a:rPr>
              <a:t>w</a:t>
            </a:r>
            <a:r>
              <a:rPr lang="en-US" dirty="0" smtClean="0">
                <a:latin typeface="Times New Roman" panose="02020603050405020304" pitchFamily="18" charset="0"/>
              </a:rPr>
              <a:t> – </a:t>
            </a:r>
            <a:r>
              <a:rPr lang="en-US" i="1" dirty="0" smtClean="0">
                <a:latin typeface="Times New Roman" panose="02020603050405020304" pitchFamily="18" charset="0"/>
              </a:rPr>
              <a:t>z</a:t>
            </a:r>
            <a:endParaRPr lang="en-US" dirty="0">
              <a:latin typeface="Times New Roman" panose="02020603050405020304" pitchFamily="18" charset="0"/>
            </a:endParaRPr>
          </a:p>
          <a:p>
            <a:pPr marL="57150" indent="0">
              <a:buNone/>
            </a:pP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Subtraction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7</a:t>
            </a:fld>
            <a:endParaRPr lang="en-CA"/>
          </a:p>
        </p:txBody>
      </p:sp>
      <p:sp>
        <p:nvSpPr>
          <p:cNvPr id="34" name="TextBox 33"/>
          <p:cNvSpPr txBox="1"/>
          <p:nvPr/>
        </p:nvSpPr>
        <p:spPr>
          <a:xfrm>
            <a:off x="4830250" y="37338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35" name="Object 34"/>
          <p:cNvGraphicFramePr>
            <a:graphicFrameLocks noChangeAspect="1"/>
          </p:cNvGraphicFramePr>
          <p:nvPr>
            <p:extLst>
              <p:ext uri="{D42A27DB-BD31-4B8C-83A1-F6EECF244321}">
                <p14:modId xmlns:p14="http://schemas.microsoft.com/office/powerpoint/2010/main" val="3124162505"/>
              </p:ext>
            </p:extLst>
          </p:nvPr>
        </p:nvGraphicFramePr>
        <p:xfrm>
          <a:off x="3403269" y="3295022"/>
          <a:ext cx="2419350" cy="417512"/>
        </p:xfrm>
        <a:graphic>
          <a:graphicData uri="http://schemas.openxmlformats.org/presentationml/2006/ole">
            <mc:AlternateContent xmlns:mc="http://schemas.openxmlformats.org/markup-compatibility/2006">
              <mc:Choice xmlns:v="urn:schemas-microsoft-com:vml" Requires="v">
                <p:oleObj spid="_x0000_s13468" name="Equation" r:id="rId6" imgW="2197080" imgH="380880" progId="Equation.DSMT4">
                  <p:embed/>
                </p:oleObj>
              </mc:Choice>
              <mc:Fallback>
                <p:oleObj name="Equation" r:id="rId6" imgW="2197080" imgH="380880" progId="Equation.DSMT4">
                  <p:embed/>
                  <p:pic>
                    <p:nvPicPr>
                      <p:cNvPr id="0" name=""/>
                      <p:cNvPicPr>
                        <a:picLocks noChangeAspect="1" noChangeArrowheads="1"/>
                      </p:cNvPicPr>
                      <p:nvPr/>
                    </p:nvPicPr>
                    <p:blipFill>
                      <a:blip r:embed="rId7"/>
                      <a:srcRect/>
                      <a:stretch>
                        <a:fillRect/>
                      </a:stretch>
                    </p:blipFill>
                    <p:spPr bwMode="auto">
                      <a:xfrm>
                        <a:off x="3403269" y="3295022"/>
                        <a:ext cx="24193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170600785"/>
              </p:ext>
            </p:extLst>
          </p:nvPr>
        </p:nvGraphicFramePr>
        <p:xfrm>
          <a:off x="1524000" y="2819400"/>
          <a:ext cx="4308475" cy="419100"/>
        </p:xfrm>
        <a:graphic>
          <a:graphicData uri="http://schemas.openxmlformats.org/presentationml/2006/ole">
            <mc:AlternateContent xmlns:mc="http://schemas.openxmlformats.org/markup-compatibility/2006">
              <mc:Choice xmlns:v="urn:schemas-microsoft-com:vml" Requires="v">
                <p:oleObj spid="_x0000_s13469" name="Equation" r:id="rId8" imgW="3911400" imgH="380880" progId="Equation.DSMT4">
                  <p:embed/>
                </p:oleObj>
              </mc:Choice>
              <mc:Fallback>
                <p:oleObj name="Equation" r:id="rId8" imgW="3911400" imgH="380880" progId="Equation.DSMT4">
                  <p:embed/>
                  <p:pic>
                    <p:nvPicPr>
                      <p:cNvPr id="0" name=""/>
                      <p:cNvPicPr>
                        <a:picLocks noChangeAspect="1" noChangeArrowheads="1"/>
                      </p:cNvPicPr>
                      <p:nvPr/>
                    </p:nvPicPr>
                    <p:blipFill>
                      <a:blip r:embed="rId9"/>
                      <a:srcRect/>
                      <a:stretch>
                        <a:fillRect/>
                      </a:stretch>
                    </p:blipFill>
                    <p:spPr bwMode="auto">
                      <a:xfrm>
                        <a:off x="1524000" y="2819400"/>
                        <a:ext cx="43084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164761641"/>
              </p:ext>
            </p:extLst>
          </p:nvPr>
        </p:nvGraphicFramePr>
        <p:xfrm>
          <a:off x="3398325" y="3810000"/>
          <a:ext cx="1203325" cy="265112"/>
        </p:xfrm>
        <a:graphic>
          <a:graphicData uri="http://schemas.openxmlformats.org/presentationml/2006/ole">
            <mc:AlternateContent xmlns:mc="http://schemas.openxmlformats.org/markup-compatibility/2006">
              <mc:Choice xmlns:v="urn:schemas-microsoft-com:vml" Requires="v">
                <p:oleObj spid="_x0000_s13470" name="Equation" r:id="rId10" imgW="1091880" imgH="241200" progId="Equation.DSMT4">
                  <p:embed/>
                </p:oleObj>
              </mc:Choice>
              <mc:Fallback>
                <p:oleObj name="Equation" r:id="rId10" imgW="1091880" imgH="241200" progId="Equation.DSMT4">
                  <p:embed/>
                  <p:pic>
                    <p:nvPicPr>
                      <p:cNvPr id="0" name=""/>
                      <p:cNvPicPr>
                        <a:picLocks noChangeAspect="1" noChangeArrowheads="1"/>
                      </p:cNvPicPr>
                      <p:nvPr/>
                    </p:nvPicPr>
                    <p:blipFill>
                      <a:blip r:embed="rId11"/>
                      <a:srcRect/>
                      <a:stretch>
                        <a:fillRect/>
                      </a:stretch>
                    </p:blipFill>
                    <p:spPr bwMode="auto">
                      <a:xfrm>
                        <a:off x="3398325" y="3810000"/>
                        <a:ext cx="120332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 name="TextBox 38"/>
          <p:cNvSpPr txBox="1"/>
          <p:nvPr/>
        </p:nvSpPr>
        <p:spPr>
          <a:xfrm>
            <a:off x="6324600" y="52578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pic>
        <p:nvPicPr>
          <p:cNvPr id="30" name="Audio 2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5602381"/>
      </p:ext>
    </p:extLst>
  </p:cSld>
  <p:clrMapOvr>
    <a:masterClrMapping/>
  </p:clrMapOvr>
  <mc:AlternateContent xmlns:mc="http://schemas.openxmlformats.org/markup-compatibility/2006">
    <mc:Choice xmlns:p14="http://schemas.microsoft.com/office/powerpoint/2010/main" Requires="p14">
      <p:transition spd="slow" p14:dur="2000" advTm="91367"/>
    </mc:Choice>
    <mc:Fallback>
      <p:transition spd="slow" advTm="91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0"/>
                </p:tgtEl>
              </p:cMediaNode>
            </p:audio>
          </p:childTnLst>
        </p:cTn>
      </p:par>
    </p:tnLst>
    <p:bldLst>
      <p:bldP spid="34"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a:t>
            </a:r>
            <a:endParaRPr lang="en-CA" i="1" dirty="0"/>
          </a:p>
        </p:txBody>
      </p:sp>
      <p:sp>
        <p:nvSpPr>
          <p:cNvPr id="3" name="Content Placeholder 2"/>
          <p:cNvSpPr>
            <a:spLocks noGrp="1"/>
          </p:cNvSpPr>
          <p:nvPr>
            <p:ph idx="1"/>
          </p:nvPr>
        </p:nvSpPr>
        <p:spPr/>
        <p:txBody>
          <a:bodyPr/>
          <a:lstStyle/>
          <a:p>
            <a:pPr marL="400050"/>
            <a:r>
              <a:rPr lang="en-US" dirty="0" smtClean="0"/>
              <a:t>By the way, you already use this when subtracting real numbers</a:t>
            </a:r>
          </a:p>
          <a:p>
            <a:pPr marL="800100" lvl="1"/>
            <a:r>
              <a:rPr lang="en-US" dirty="0" smtClean="0"/>
              <a:t>Calculate </a:t>
            </a:r>
            <a:r>
              <a:rPr lang="en-US" i="1" dirty="0" smtClean="0">
                <a:latin typeface="Times New Roman" panose="02020603050405020304" pitchFamily="18" charset="0"/>
              </a:rPr>
              <a:t>x </a:t>
            </a:r>
            <a:r>
              <a:rPr lang="en-US" dirty="0" smtClean="0">
                <a:latin typeface="Times New Roman" panose="02020603050405020304" pitchFamily="18" charset="0"/>
              </a:rPr>
              <a:t>– </a:t>
            </a:r>
            <a:r>
              <a:rPr lang="en-US" i="1" dirty="0" smtClean="0">
                <a:latin typeface="Times New Roman" panose="02020603050405020304" pitchFamily="18" charset="0"/>
              </a:rPr>
              <a:t>y</a:t>
            </a:r>
            <a:r>
              <a:rPr lang="en-US" dirty="0" smtClean="0"/>
              <a:t> when </a:t>
            </a:r>
            <a:r>
              <a:rPr lang="en-US" i="1" dirty="0" smtClean="0">
                <a:latin typeface="Times New Roman" panose="02020603050405020304" pitchFamily="18" charset="0"/>
              </a:rPr>
              <a:t>x </a:t>
            </a:r>
            <a:r>
              <a:rPr lang="en-US" dirty="0" smtClean="0">
                <a:latin typeface="Times New Roman" panose="02020603050405020304" pitchFamily="18" charset="0"/>
              </a:rPr>
              <a:t>&gt; </a:t>
            </a:r>
            <a:r>
              <a:rPr lang="en-US" i="1" dirty="0" smtClean="0">
                <a:latin typeface="Times New Roman" panose="02020603050405020304" pitchFamily="18" charset="0"/>
              </a:rPr>
              <a:t>y</a:t>
            </a:r>
            <a:r>
              <a:rPr lang="en-US" dirty="0" smtClean="0"/>
              <a:t>:</a:t>
            </a:r>
          </a:p>
          <a:p>
            <a:pPr marL="800100" lvl="1"/>
            <a:endParaRPr lang="en-US" dirty="0"/>
          </a:p>
          <a:p>
            <a:pPr marL="800100" lvl="1"/>
            <a:endParaRPr lang="en-US" dirty="0" smtClean="0"/>
          </a:p>
          <a:p>
            <a:pPr marL="800100" lvl="1"/>
            <a:endParaRPr lang="en-US" dirty="0"/>
          </a:p>
          <a:p>
            <a:pPr marL="800100" lvl="1"/>
            <a:r>
              <a:rPr lang="en-US" dirty="0" smtClean="0"/>
              <a:t>How do you calculate </a:t>
            </a:r>
            <a:r>
              <a:rPr lang="en-US" i="1" dirty="0" smtClean="0">
                <a:latin typeface="Times New Roman" panose="02020603050405020304" pitchFamily="18" charset="0"/>
              </a:rPr>
              <a:t>x</a:t>
            </a:r>
            <a:r>
              <a:rPr lang="en-US" dirty="0" smtClean="0">
                <a:latin typeface="Times New Roman" panose="02020603050405020304" pitchFamily="18" charset="0"/>
              </a:rPr>
              <a:t> – </a:t>
            </a:r>
            <a:r>
              <a:rPr lang="en-US" i="1" dirty="0" smtClean="0">
                <a:latin typeface="Times New Roman" panose="02020603050405020304" pitchFamily="18" charset="0"/>
              </a:rPr>
              <a:t>y</a:t>
            </a:r>
            <a:r>
              <a:rPr lang="en-US" dirty="0" smtClean="0"/>
              <a:t> when </a:t>
            </a:r>
            <a:r>
              <a:rPr lang="en-US" i="1" dirty="0" smtClean="0">
                <a:latin typeface="Times New Roman" panose="02020603050405020304" pitchFamily="18" charset="0"/>
              </a:rPr>
              <a:t>y</a:t>
            </a:r>
            <a:r>
              <a:rPr lang="en-US" dirty="0" smtClean="0">
                <a:latin typeface="Times New Roman" panose="02020603050405020304" pitchFamily="18" charset="0"/>
              </a:rPr>
              <a:t> &gt; </a:t>
            </a:r>
            <a:r>
              <a:rPr lang="en-US" i="1" dirty="0" smtClean="0">
                <a:latin typeface="Times New Roman" panose="02020603050405020304" pitchFamily="18" charset="0"/>
              </a:rPr>
              <a:t>x</a:t>
            </a:r>
            <a:r>
              <a:rPr lang="en-US" dirty="0" smtClean="0"/>
              <a:t>?</a:t>
            </a:r>
          </a:p>
          <a:p>
            <a:pPr marL="800100" lvl="1"/>
            <a:endParaRPr lang="en-US" dirty="0"/>
          </a:p>
          <a:p>
            <a:pPr marL="800100" lvl="1"/>
            <a:endParaRPr lang="en-US" dirty="0" smtClean="0"/>
          </a:p>
          <a:p>
            <a:pPr marL="800100" lvl="1"/>
            <a:endParaRPr lang="en-US" dirty="0"/>
          </a:p>
          <a:p>
            <a:pPr marL="800100" lvl="1"/>
            <a:r>
              <a:rPr lang="en-US" dirty="0" smtClean="0"/>
              <a:t>Calculate </a:t>
            </a:r>
            <a:r>
              <a:rPr lang="en-US" i="1" dirty="0" smtClean="0">
                <a:latin typeface="Times New Roman" panose="02020603050405020304" pitchFamily="18" charset="0"/>
              </a:rPr>
              <a:t>y</a:t>
            </a:r>
            <a:r>
              <a:rPr lang="en-US" dirty="0" smtClean="0">
                <a:latin typeface="Times New Roman" panose="02020603050405020304" pitchFamily="18" charset="0"/>
              </a:rPr>
              <a:t> – </a:t>
            </a:r>
            <a:r>
              <a:rPr lang="en-US" i="1" dirty="0" smtClean="0">
                <a:latin typeface="Times New Roman" panose="02020603050405020304" pitchFamily="18" charset="0"/>
              </a:rPr>
              <a:t>x</a:t>
            </a:r>
            <a:r>
              <a:rPr lang="en-US" dirty="0" smtClean="0">
                <a:latin typeface="Times New Roman" panose="02020603050405020304" pitchFamily="18" charset="0"/>
              </a:rPr>
              <a:t> </a:t>
            </a:r>
            <a:r>
              <a:rPr lang="en-US" dirty="0" smtClean="0"/>
              <a:t>and negate the result, or </a:t>
            </a:r>
            <a:r>
              <a:rPr lang="en-US" i="1" dirty="0" smtClean="0">
                <a:latin typeface="Times New Roman" panose="02020603050405020304" pitchFamily="18" charset="0"/>
              </a:rPr>
              <a:t>x</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 </a:t>
            </a:r>
            <a:r>
              <a:rPr lang="en-US" dirty="0" smtClean="0">
                <a:latin typeface="Times New Roman" panose="02020603050405020304" pitchFamily="18" charset="0"/>
              </a:rPr>
              <a:t>= – (</a:t>
            </a:r>
            <a:r>
              <a:rPr lang="en-US" i="1" dirty="0" smtClean="0">
                <a:latin typeface="Times New Roman" panose="02020603050405020304" pitchFamily="18" charset="0"/>
              </a:rPr>
              <a:t>y</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Times New Roman" panose="02020603050405020304" pitchFamily="18" charset="0"/>
              </a:rPr>
              <a:t>x</a:t>
            </a:r>
            <a:r>
              <a:rPr lang="en-US" dirty="0" smtClean="0">
                <a:latin typeface="Times New Roman" panose="02020603050405020304" pitchFamily="18" charset="0"/>
              </a:rPr>
              <a:t>)</a:t>
            </a:r>
            <a:endParaRPr lang="en-US" dirty="0" smtClean="0">
              <a:latin typeface="Times New Roman" panose="02020603050405020304" pitchFamily="18" charset="0"/>
            </a:endParaRPr>
          </a:p>
          <a:p>
            <a:pPr marL="57150" indent="0">
              <a:buNone/>
            </a:pPr>
            <a:endParaRPr lang="en-US" dirty="0" smtClean="0"/>
          </a:p>
          <a:p>
            <a:pPr marL="57150" indent="0">
              <a:buNone/>
            </a:pPr>
            <a:endParaRPr lang="en-US" dirty="0"/>
          </a:p>
          <a:p>
            <a:pPr marL="57150" indent="0">
              <a:buNone/>
            </a:pP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Subtraction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36" name="Object 35"/>
          <p:cNvGraphicFramePr>
            <a:graphicFrameLocks noChangeAspect="1"/>
          </p:cNvGraphicFramePr>
          <p:nvPr>
            <p:extLst>
              <p:ext uri="{D42A27DB-BD31-4B8C-83A1-F6EECF244321}">
                <p14:modId xmlns:p14="http://schemas.microsoft.com/office/powerpoint/2010/main" val="491626687"/>
              </p:ext>
            </p:extLst>
          </p:nvPr>
        </p:nvGraphicFramePr>
        <p:xfrm>
          <a:off x="3987223" y="2438400"/>
          <a:ext cx="1041977" cy="1143000"/>
        </p:xfrm>
        <a:graphic>
          <a:graphicData uri="http://schemas.openxmlformats.org/presentationml/2006/ole">
            <mc:AlternateContent xmlns:mc="http://schemas.openxmlformats.org/markup-compatibility/2006">
              <mc:Choice xmlns:v="urn:schemas-microsoft-com:vml" Requires="v">
                <p:oleObj spid="_x0000_s31763" name="Equation" r:id="rId6" imgW="1041120" imgH="1143000" progId="Equation.DSMT4">
                  <p:embed/>
                </p:oleObj>
              </mc:Choice>
              <mc:Fallback>
                <p:oleObj name="Equation" r:id="rId6" imgW="1041120" imgH="1143000" progId="Equation.DSMT4">
                  <p:embed/>
                  <p:pic>
                    <p:nvPicPr>
                      <p:cNvPr id="0" name=""/>
                      <p:cNvPicPr>
                        <a:picLocks noChangeAspect="1" noChangeArrowheads="1"/>
                      </p:cNvPicPr>
                      <p:nvPr/>
                    </p:nvPicPr>
                    <p:blipFill>
                      <a:blip r:embed="rId7"/>
                      <a:srcRect/>
                      <a:stretch>
                        <a:fillRect/>
                      </a:stretch>
                    </p:blipFill>
                    <p:spPr bwMode="auto">
                      <a:xfrm>
                        <a:off x="3987223" y="2438400"/>
                        <a:ext cx="10419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812622410"/>
              </p:ext>
            </p:extLst>
          </p:nvPr>
        </p:nvGraphicFramePr>
        <p:xfrm>
          <a:off x="3981450" y="3971278"/>
          <a:ext cx="1041400" cy="1143000"/>
        </p:xfrm>
        <a:graphic>
          <a:graphicData uri="http://schemas.openxmlformats.org/presentationml/2006/ole">
            <mc:AlternateContent xmlns:mc="http://schemas.openxmlformats.org/markup-compatibility/2006">
              <mc:Choice xmlns:v="urn:schemas-microsoft-com:vml" Requires="v">
                <p:oleObj spid="_x0000_s31764" name="Equation" r:id="rId8" imgW="1041120" imgH="1143000" progId="Equation.DSMT4">
                  <p:embed/>
                </p:oleObj>
              </mc:Choice>
              <mc:Fallback>
                <p:oleObj name="Equation" r:id="rId8" imgW="1041120" imgH="1143000" progId="Equation.DSMT4">
                  <p:embed/>
                  <p:pic>
                    <p:nvPicPr>
                      <p:cNvPr id="0" name=""/>
                      <p:cNvPicPr>
                        <a:picLocks noChangeAspect="1" noChangeArrowheads="1"/>
                      </p:cNvPicPr>
                      <p:nvPr/>
                    </p:nvPicPr>
                    <p:blipFill>
                      <a:blip r:embed="rId9"/>
                      <a:srcRect/>
                      <a:stretch>
                        <a:fillRect/>
                      </a:stretch>
                    </p:blipFill>
                    <p:spPr bwMode="auto">
                      <a:xfrm>
                        <a:off x="3981450" y="3971278"/>
                        <a:ext cx="1041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378416793"/>
              </p:ext>
            </p:extLst>
          </p:nvPr>
        </p:nvGraphicFramePr>
        <p:xfrm>
          <a:off x="3978922" y="5486400"/>
          <a:ext cx="1041400" cy="1143000"/>
        </p:xfrm>
        <a:graphic>
          <a:graphicData uri="http://schemas.openxmlformats.org/presentationml/2006/ole">
            <mc:AlternateContent xmlns:mc="http://schemas.openxmlformats.org/markup-compatibility/2006">
              <mc:Choice xmlns:v="urn:schemas-microsoft-com:vml" Requires="v">
                <p:oleObj spid="_x0000_s31765" name="Equation" r:id="rId10" imgW="1041120" imgH="1143000" progId="Equation.DSMT4">
                  <p:embed/>
                </p:oleObj>
              </mc:Choice>
              <mc:Fallback>
                <p:oleObj name="Equation" r:id="rId10" imgW="1041120" imgH="1143000" progId="Equation.DSMT4">
                  <p:embed/>
                  <p:pic>
                    <p:nvPicPr>
                      <p:cNvPr id="0" name=""/>
                      <p:cNvPicPr>
                        <a:picLocks noChangeAspect="1" noChangeArrowheads="1"/>
                      </p:cNvPicPr>
                      <p:nvPr/>
                    </p:nvPicPr>
                    <p:blipFill>
                      <a:blip r:embed="rId11"/>
                      <a:srcRect/>
                      <a:stretch>
                        <a:fillRect/>
                      </a:stretch>
                    </p:blipFill>
                    <p:spPr bwMode="auto">
                      <a:xfrm>
                        <a:off x="3978922" y="5486400"/>
                        <a:ext cx="1041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859178709"/>
              </p:ext>
            </p:extLst>
          </p:nvPr>
        </p:nvGraphicFramePr>
        <p:xfrm>
          <a:off x="5998222" y="6262394"/>
          <a:ext cx="1003300" cy="241300"/>
        </p:xfrm>
        <a:graphic>
          <a:graphicData uri="http://schemas.openxmlformats.org/presentationml/2006/ole">
            <mc:AlternateContent xmlns:mc="http://schemas.openxmlformats.org/markup-compatibility/2006">
              <mc:Choice xmlns:v="urn:schemas-microsoft-com:vml" Requires="v">
                <p:oleObj spid="_x0000_s31766" name="Equation" r:id="rId12" imgW="1002960" imgH="241200" progId="Equation.DSMT4">
                  <p:embed/>
                </p:oleObj>
              </mc:Choice>
              <mc:Fallback>
                <p:oleObj name="Equation" r:id="rId12" imgW="1002960" imgH="241200" progId="Equation.DSMT4">
                  <p:embed/>
                  <p:pic>
                    <p:nvPicPr>
                      <p:cNvPr id="0" name=""/>
                      <p:cNvPicPr>
                        <a:picLocks noChangeAspect="1" noChangeArrowheads="1"/>
                      </p:cNvPicPr>
                      <p:nvPr/>
                    </p:nvPicPr>
                    <p:blipFill>
                      <a:blip r:embed="rId13"/>
                      <a:srcRect/>
                      <a:stretch>
                        <a:fillRect/>
                      </a:stretch>
                    </p:blipFill>
                    <p:spPr bwMode="auto">
                      <a:xfrm>
                        <a:off x="5998222" y="6262394"/>
                        <a:ext cx="10033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Arrow Connector 6"/>
          <p:cNvCxnSpPr/>
          <p:nvPr/>
        </p:nvCxnSpPr>
        <p:spPr>
          <a:xfrm>
            <a:off x="5078766" y="6386746"/>
            <a:ext cx="838200" cy="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39964244"/>
      </p:ext>
    </p:extLst>
  </p:cSld>
  <p:clrMapOvr>
    <a:masterClrMapping/>
  </p:clrMapOvr>
  <mc:AlternateContent xmlns:mc="http://schemas.openxmlformats.org/markup-compatibility/2006">
    <mc:Choice xmlns:p14="http://schemas.microsoft.com/office/powerpoint/2010/main" Requires="p14">
      <p:transition spd="slow" p14:dur="2000" advTm="43880"/>
    </mc:Choice>
    <mc:Fallback>
      <p:transition spd="slow" advTm="4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a:t>
            </a:r>
            <a:endParaRPr lang="en-CA" i="1" dirty="0"/>
          </a:p>
        </p:txBody>
      </p:sp>
      <p:sp>
        <p:nvSpPr>
          <p:cNvPr id="3" name="Content Placeholder 2"/>
          <p:cNvSpPr>
            <a:spLocks noGrp="1"/>
          </p:cNvSpPr>
          <p:nvPr>
            <p:ph idx="1"/>
          </p:nvPr>
        </p:nvSpPr>
        <p:spPr/>
        <p:txBody>
          <a:bodyPr/>
          <a:lstStyle/>
          <a:p>
            <a:pPr marL="57150" indent="0">
              <a:buNone/>
            </a:pPr>
            <a:r>
              <a:rPr lang="en-US" dirty="0" smtClean="0"/>
              <a:t>Theorem: </a:t>
            </a:r>
            <a:r>
              <a:rPr lang="en-US" i="1" dirty="0" smtClean="0">
                <a:latin typeface="Times New Roman" panose="02020603050405020304" pitchFamily="18" charset="0"/>
              </a:rPr>
              <a:t>z </a:t>
            </a:r>
            <a:r>
              <a:rPr lang="en-US" i="1" dirty="0">
                <a:latin typeface="Times New Roman" panose="02020603050405020304" pitchFamily="18" charset="0"/>
              </a:rPr>
              <a:t>–</a:t>
            </a:r>
            <a:r>
              <a:rPr lang="en-US" dirty="0" smtClean="0">
                <a:latin typeface="Times New Roman" panose="02020603050405020304" pitchFamily="18" charset="0"/>
              </a:rPr>
              <a:t> </a:t>
            </a:r>
            <a:r>
              <a:rPr lang="en-US" i="1" dirty="0" smtClean="0">
                <a:latin typeface="Times New Roman" panose="02020603050405020304" pitchFamily="18" charset="0"/>
              </a:rPr>
              <a:t>w </a:t>
            </a:r>
            <a:r>
              <a:rPr lang="en-US" dirty="0" smtClean="0">
                <a:latin typeface="Times New Roman" panose="02020603050405020304" pitchFamily="18" charset="0"/>
              </a:rPr>
              <a:t>= 0</a:t>
            </a:r>
            <a:r>
              <a:rPr lang="en-US" dirty="0" smtClean="0"/>
              <a:t> if and only if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a:latin typeface="Times New Roman" panose="02020603050405020304" pitchFamily="18" charset="0"/>
              </a:rPr>
              <a:t>w</a:t>
            </a:r>
            <a:endParaRPr lang="en-US" dirty="0" smtClean="0">
              <a:latin typeface="Times New Roman" panose="02020603050405020304" pitchFamily="18" charset="0"/>
            </a:endParaRPr>
          </a:p>
          <a:p>
            <a:pPr marL="400050"/>
            <a:r>
              <a:rPr lang="en-US" dirty="0" smtClean="0"/>
              <a:t>That is,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w</a:t>
            </a:r>
            <a:r>
              <a:rPr lang="en-US" dirty="0" smtClean="0"/>
              <a:t> is not 0 if </a:t>
            </a:r>
            <a:r>
              <a:rPr lang="en-US" i="1" dirty="0" smtClean="0"/>
              <a:t>z</a:t>
            </a:r>
            <a:r>
              <a:rPr lang="en-US" dirty="0" smtClean="0"/>
              <a:t> and </a:t>
            </a:r>
            <a:r>
              <a:rPr lang="en-US" i="1" dirty="0" smtClean="0"/>
              <a:t>w</a:t>
            </a:r>
            <a:r>
              <a:rPr lang="en-US" dirty="0" smtClean="0"/>
              <a:t> are different complex numbers</a:t>
            </a:r>
            <a:endParaRPr lang="en-US" dirty="0" smtClean="0"/>
          </a:p>
          <a:p>
            <a:pPr marL="57150" indent="0">
              <a:buNone/>
            </a:pPr>
            <a:endParaRPr lang="en-US" dirty="0" smtClean="0"/>
          </a:p>
          <a:p>
            <a:pPr marL="57150" indent="0">
              <a:buNone/>
            </a:pPr>
            <a:r>
              <a:rPr lang="en-US" dirty="0" smtClean="0"/>
              <a:t>Proof:	Given </a:t>
            </a:r>
            <a:r>
              <a:rPr lang="en-US" i="1" dirty="0">
                <a:latin typeface="Times New Roman" panose="02020603050405020304" pitchFamily="18" charset="0"/>
              </a:rPr>
              <a:t>z –</a:t>
            </a:r>
            <a:r>
              <a:rPr lang="en-US" dirty="0">
                <a:latin typeface="Times New Roman" panose="02020603050405020304" pitchFamily="18" charset="0"/>
              </a:rPr>
              <a:t> </a:t>
            </a:r>
            <a:r>
              <a:rPr lang="en-US" i="1" dirty="0">
                <a:latin typeface="Times New Roman" panose="02020603050405020304" pitchFamily="18" charset="0"/>
              </a:rPr>
              <a:t>w </a:t>
            </a:r>
            <a:r>
              <a:rPr lang="en-US" dirty="0">
                <a:latin typeface="Times New Roman" panose="02020603050405020304" pitchFamily="18" charset="0"/>
              </a:rPr>
              <a:t>= </a:t>
            </a:r>
            <a:r>
              <a:rPr lang="en-US" dirty="0" smtClean="0">
                <a:latin typeface="Times New Roman" panose="02020603050405020304" pitchFamily="18" charset="0"/>
              </a:rPr>
              <a:t>0</a:t>
            </a:r>
            <a:r>
              <a:rPr lang="en-US" dirty="0" smtClean="0"/>
              <a:t>, add </a:t>
            </a:r>
            <a:r>
              <a:rPr lang="en-US" i="1" dirty="0" smtClean="0">
                <a:latin typeface="Times New Roman" panose="02020603050405020304" pitchFamily="18" charset="0"/>
              </a:rPr>
              <a:t>w</a:t>
            </a:r>
            <a:r>
              <a:rPr lang="en-US" dirty="0" smtClean="0"/>
              <a:t> to both sides:</a:t>
            </a:r>
          </a:p>
          <a:p>
            <a:pPr marL="57150" indent="0" algn="ctr">
              <a:buNone/>
            </a:pPr>
            <a:r>
              <a:rPr lang="en-US" dirty="0" smtClean="0">
                <a:latin typeface="Times New Roman" panose="02020603050405020304" pitchFamily="18" charset="0"/>
              </a:rPr>
              <a:t>(</a:t>
            </a:r>
            <a:r>
              <a:rPr lang="en-US" i="1" dirty="0" smtClean="0">
                <a:latin typeface="Times New Roman" panose="02020603050405020304" pitchFamily="18" charset="0"/>
              </a:rPr>
              <a:t>z + </a:t>
            </a:r>
            <a:r>
              <a:rPr lang="en-US" dirty="0" smtClean="0">
                <a:latin typeface="Times New Roman" panose="02020603050405020304" pitchFamily="18" charset="0"/>
              </a:rPr>
              <a:t>(</a:t>
            </a:r>
            <a:r>
              <a:rPr lang="en-US" i="1" dirty="0" smtClean="0">
                <a:latin typeface="Times New Roman" panose="02020603050405020304" pitchFamily="18" charset="0"/>
              </a:rPr>
              <a:t>–w</a:t>
            </a:r>
            <a:r>
              <a:rPr lang="en-US" dirty="0" smtClean="0">
                <a:latin typeface="Times New Roman" panose="02020603050405020304" pitchFamily="18" charset="0"/>
              </a:rPr>
              <a:t>)) + </a:t>
            </a:r>
            <a:r>
              <a:rPr lang="en-US" i="1" dirty="0" smtClean="0">
                <a:latin typeface="Times New Roman" panose="02020603050405020304" pitchFamily="18" charset="0"/>
              </a:rPr>
              <a:t>w </a:t>
            </a:r>
            <a:r>
              <a:rPr lang="en-US" dirty="0">
                <a:latin typeface="Times New Roman" panose="02020603050405020304" pitchFamily="18" charset="0"/>
              </a:rPr>
              <a:t>= </a:t>
            </a:r>
            <a:r>
              <a:rPr lang="en-US" i="1" dirty="0" smtClean="0">
                <a:latin typeface="Times New Roman" panose="02020603050405020304" pitchFamily="18" charset="0"/>
              </a:rPr>
              <a:t>w</a:t>
            </a:r>
          </a:p>
          <a:p>
            <a:pPr marL="57150" indent="0" algn="ctr">
              <a:buNone/>
            </a:pPr>
            <a:r>
              <a:rPr lang="en-US" i="1" dirty="0" smtClean="0">
                <a:latin typeface="Times New Roman" panose="02020603050405020304" pitchFamily="18" charset="0"/>
              </a:rPr>
              <a:t>z + </a:t>
            </a:r>
            <a:r>
              <a:rPr lang="en-US" dirty="0" smtClean="0">
                <a:latin typeface="Times New Roman" panose="02020603050405020304" pitchFamily="18" charset="0"/>
              </a:rPr>
              <a:t>((</a:t>
            </a:r>
            <a:r>
              <a:rPr lang="en-US" i="1" dirty="0" smtClean="0">
                <a:latin typeface="Times New Roman" panose="02020603050405020304" pitchFamily="18" charset="0"/>
              </a:rPr>
              <a:t>–w</a:t>
            </a:r>
            <a:r>
              <a:rPr lang="en-US" dirty="0" smtClean="0">
                <a:latin typeface="Times New Roman" panose="02020603050405020304" pitchFamily="18" charset="0"/>
              </a:rPr>
              <a:t>) + </a:t>
            </a:r>
            <a:r>
              <a:rPr lang="en-US" i="1" dirty="0" smtClean="0">
                <a:latin typeface="Times New Roman" panose="02020603050405020304" pitchFamily="18" charset="0"/>
              </a:rPr>
              <a:t>w</a:t>
            </a:r>
            <a:r>
              <a:rPr lang="en-US" dirty="0" smtClean="0">
                <a:latin typeface="Times New Roman" panose="02020603050405020304" pitchFamily="18" charset="0"/>
              </a:rPr>
              <a:t>) = </a:t>
            </a:r>
            <a:r>
              <a:rPr lang="en-US" i="1" dirty="0" smtClean="0">
                <a:latin typeface="Times New Roman" panose="02020603050405020304" pitchFamily="18" charset="0"/>
              </a:rPr>
              <a:t>w</a:t>
            </a:r>
          </a:p>
          <a:p>
            <a:pPr marL="57150" indent="0" algn="ctr">
              <a:buNone/>
            </a:pPr>
            <a:r>
              <a:rPr lang="en-US" i="1" dirty="0" smtClean="0">
                <a:latin typeface="Times New Roman" panose="02020603050405020304" pitchFamily="18" charset="0"/>
              </a:rPr>
              <a:t>                z</a:t>
            </a:r>
            <a:r>
              <a:rPr lang="en-US" dirty="0" smtClean="0">
                <a:latin typeface="Times New Roman" panose="02020603050405020304" pitchFamily="18" charset="0"/>
              </a:rPr>
              <a:t> + 0 = </a:t>
            </a:r>
            <a:r>
              <a:rPr lang="en-US" i="1" dirty="0" smtClean="0">
                <a:latin typeface="Times New Roman" panose="02020603050405020304" pitchFamily="18" charset="0"/>
              </a:rPr>
              <a:t>w</a:t>
            </a:r>
          </a:p>
          <a:p>
            <a:pPr marL="57150" indent="0" algn="ctr">
              <a:buNone/>
            </a:pPr>
            <a:r>
              <a:rPr lang="en-US" i="1" dirty="0" smtClean="0">
                <a:latin typeface="Times New Roman" panose="02020603050405020304" pitchFamily="18" charset="0"/>
              </a:rPr>
              <a:t>                      z</a:t>
            </a:r>
            <a:r>
              <a:rPr lang="en-US" dirty="0" smtClean="0">
                <a:latin typeface="Times New Roman" panose="02020603050405020304" pitchFamily="18" charset="0"/>
              </a:rPr>
              <a:t> = </a:t>
            </a:r>
            <a:r>
              <a:rPr lang="en-US" i="1" dirty="0" smtClean="0">
                <a:latin typeface="Times New Roman" panose="02020603050405020304" pitchFamily="18" charset="0"/>
              </a:rPr>
              <a:t>w</a:t>
            </a:r>
            <a:endParaRPr lang="en-US" i="1" dirty="0" smtClean="0"/>
          </a:p>
          <a:p>
            <a:pPr marL="57150" indent="0">
              <a:buNone/>
            </a:pPr>
            <a:endParaRPr lang="en-US" dirty="0"/>
          </a:p>
          <a:p>
            <a:pPr marL="57150" indent="0">
              <a:buNone/>
            </a:pP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Subtraction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9</a:t>
            </a:fld>
            <a:endParaRPr lang="en-CA"/>
          </a:p>
        </p:txBody>
      </p:sp>
      <p:sp>
        <p:nvSpPr>
          <p:cNvPr id="34" name="TextBox 33"/>
          <p:cNvSpPr txBox="1"/>
          <p:nvPr/>
        </p:nvSpPr>
        <p:spPr>
          <a:xfrm>
            <a:off x="5791200" y="44196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12902388"/>
      </p:ext>
    </p:extLst>
  </p:cSld>
  <p:clrMapOvr>
    <a:masterClrMapping/>
  </p:clrMapOvr>
  <mc:AlternateContent xmlns:mc="http://schemas.openxmlformats.org/markup-compatibility/2006">
    <mc:Choice xmlns:p14="http://schemas.microsoft.com/office/powerpoint/2010/main" Requires="p14">
      <p:transition spd="slow" p14:dur="2000" advTm="46732"/>
    </mc:Choice>
    <mc:Fallback>
      <p:transition spd="slow" advTm="46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bldLst>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2|6.5|7.4|6.4"/>
</p:tagLst>
</file>

<file path=ppt/tags/tag10.xml><?xml version="1.0" encoding="utf-8"?>
<p:tagLst xmlns:a="http://schemas.openxmlformats.org/drawingml/2006/main" xmlns:r="http://schemas.openxmlformats.org/officeDocument/2006/relationships" xmlns:p="http://schemas.openxmlformats.org/presentationml/2006/main">
  <p:tag name="TIMING" val="|20.5|9.4"/>
</p:tagLst>
</file>

<file path=ppt/tags/tag2.xml><?xml version="1.0" encoding="utf-8"?>
<p:tagLst xmlns:a="http://schemas.openxmlformats.org/drawingml/2006/main" xmlns:r="http://schemas.openxmlformats.org/officeDocument/2006/relationships" xmlns:p="http://schemas.openxmlformats.org/presentationml/2006/main">
  <p:tag name="TIMING" val="|10.8|8.5|10.3"/>
</p:tagLst>
</file>

<file path=ppt/tags/tag3.xml><?xml version="1.0" encoding="utf-8"?>
<p:tagLst xmlns:a="http://schemas.openxmlformats.org/drawingml/2006/main" xmlns:r="http://schemas.openxmlformats.org/officeDocument/2006/relationships" xmlns:p="http://schemas.openxmlformats.org/presentationml/2006/main">
  <p:tag name="TIMING" val="|10.3|6.5|3.6"/>
</p:tagLst>
</file>

<file path=ppt/tags/tag4.xml><?xml version="1.0" encoding="utf-8"?>
<p:tagLst xmlns:a="http://schemas.openxmlformats.org/drawingml/2006/main" xmlns:r="http://schemas.openxmlformats.org/officeDocument/2006/relationships" xmlns:p="http://schemas.openxmlformats.org/presentationml/2006/main">
  <p:tag name="TIMING" val="|18.8|7.5|5.3"/>
</p:tagLst>
</file>

<file path=ppt/tags/tag5.xml><?xml version="1.0" encoding="utf-8"?>
<p:tagLst xmlns:a="http://schemas.openxmlformats.org/drawingml/2006/main" xmlns:r="http://schemas.openxmlformats.org/officeDocument/2006/relationships" xmlns:p="http://schemas.openxmlformats.org/presentationml/2006/main">
  <p:tag name="TIMING" val="|12|22.1|7.7|13.8|4.8|4.4"/>
</p:tagLst>
</file>

<file path=ppt/tags/tag6.xml><?xml version="1.0" encoding="utf-8"?>
<p:tagLst xmlns:a="http://schemas.openxmlformats.org/drawingml/2006/main" xmlns:r="http://schemas.openxmlformats.org/officeDocument/2006/relationships" xmlns:p="http://schemas.openxmlformats.org/presentationml/2006/main">
  <p:tag name="TIMING" val="|6.4|9.2|10.9"/>
</p:tagLst>
</file>

<file path=ppt/tags/tag7.xml><?xml version="1.0" encoding="utf-8"?>
<p:tagLst xmlns:a="http://schemas.openxmlformats.org/drawingml/2006/main" xmlns:r="http://schemas.openxmlformats.org/officeDocument/2006/relationships" xmlns:p="http://schemas.openxmlformats.org/presentationml/2006/main">
  <p:tag name="TIMING" val="|19.3|8|7.2|5.4|1.5"/>
</p:tagLst>
</file>

<file path=ppt/tags/tag8.xml><?xml version="1.0" encoding="utf-8"?>
<p:tagLst xmlns:a="http://schemas.openxmlformats.org/drawingml/2006/main" xmlns:r="http://schemas.openxmlformats.org/officeDocument/2006/relationships" xmlns:p="http://schemas.openxmlformats.org/presentationml/2006/main">
  <p:tag name="TIMING" val="|12.5|9.5|7.6|8|7.5"/>
</p:tagLst>
</file>

<file path=ppt/tags/tag9.xml><?xml version="1.0" encoding="utf-8"?>
<p:tagLst xmlns:a="http://schemas.openxmlformats.org/drawingml/2006/main" xmlns:r="http://schemas.openxmlformats.org/officeDocument/2006/relationships" xmlns:p="http://schemas.openxmlformats.org/presentationml/2006/main">
  <p:tag name="TIMING" val="|21.2|6.4|9.2|12|12.1|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9344</TotalTime>
  <Words>750</Words>
  <Application>Microsoft Office PowerPoint</Application>
  <PresentationFormat>On-screen Show (4:3)</PresentationFormat>
  <Paragraphs>141</Paragraphs>
  <Slides>17</Slides>
  <Notes>2</Notes>
  <HiddenSlides>0</HiddenSlides>
  <MMClips>17</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Office Theme</vt:lpstr>
      <vt:lpstr>MathType 6.0 Equation</vt:lpstr>
      <vt:lpstr>1.6.8.3 Subtraction of complex numbers</vt:lpstr>
      <vt:lpstr>Introduction</vt:lpstr>
      <vt:lpstr>Complex subtraction</vt:lpstr>
      <vt:lpstr>Complex subtraction</vt:lpstr>
      <vt:lpstr>Complex subtraction</vt:lpstr>
      <vt:lpstr>Complex subtraction</vt:lpstr>
      <vt:lpstr>Observation</vt:lpstr>
      <vt:lpstr>Observation</vt:lpstr>
      <vt:lpstr>Observation</vt:lpstr>
      <vt:lpstr>Distance between complex numbers</vt:lpstr>
      <vt:lpstr>Distance between complex numbers</vt:lpstr>
      <vt:lpstr>Distance between complex numbers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187</cp:revision>
  <dcterms:created xsi:type="dcterms:W3CDTF">2020-04-30T19:27:29Z</dcterms:created>
  <dcterms:modified xsi:type="dcterms:W3CDTF">2020-05-10T15:55:01Z</dcterms:modified>
</cp:coreProperties>
</file>